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784" r:id="rId3"/>
    <p:sldId id="1170" r:id="rId4"/>
    <p:sldId id="1171" r:id="rId5"/>
    <p:sldId id="1173" r:id="rId6"/>
    <p:sldId id="1214" r:id="rId7"/>
    <p:sldId id="1189" r:id="rId8"/>
    <p:sldId id="1174" r:id="rId9"/>
    <p:sldId id="1179" r:id="rId10"/>
    <p:sldId id="1180" r:id="rId11"/>
    <p:sldId id="1193" r:id="rId12"/>
    <p:sldId id="1194" r:id="rId13"/>
    <p:sldId id="1210" r:id="rId14"/>
    <p:sldId id="1209" r:id="rId15"/>
    <p:sldId id="1217" r:id="rId16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微軟正黑體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蕙君" initials="王蕙君" lastIdx="1" clrIdx="0">
    <p:extLst>
      <p:ext uri="{19B8F6BF-5375-455C-9EA6-DF929625EA0E}">
        <p15:presenceInfo xmlns:p15="http://schemas.microsoft.com/office/powerpoint/2012/main" userId="S-1-5-21-4018284486-441396247-493149253-1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30D"/>
    <a:srgbClr val="FF9933"/>
    <a:srgbClr val="FF0066"/>
    <a:srgbClr val="6A1849"/>
    <a:srgbClr val="FC9AF0"/>
    <a:srgbClr val="2709A7"/>
    <a:srgbClr val="660033"/>
    <a:srgbClr val="C4FA4C"/>
    <a:srgbClr val="999999"/>
    <a:srgbClr val="D3F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67250" autoAdjust="0"/>
  </p:normalViewPr>
  <p:slideViewPr>
    <p:cSldViewPr>
      <p:cViewPr varScale="1">
        <p:scale>
          <a:sx n="77" d="100"/>
          <a:sy n="77" d="100"/>
        </p:scale>
        <p:origin x="1836" y="78"/>
      </p:cViewPr>
      <p:guideLst>
        <p:guide orient="horz" pos="9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4" y="72"/>
      </p:cViewPr>
      <p:guideLst>
        <p:guide orient="horz" pos="3110"/>
        <p:guide pos="21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55D1B-DC3C-43ED-B843-B3B6853AEF6A}" type="doc">
      <dgm:prSet loTypeId="urn:microsoft.com/office/officeart/2011/layout/HexagonRadial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5AF2D4FE-91DE-4C8C-9CE2-B150D27237E3}">
      <dgm:prSet phldrT="[文字]" custT="1"/>
      <dgm:spPr/>
      <dgm:t>
        <a:bodyPr/>
        <a:lstStyle/>
        <a:p>
          <a:r>
            <a:rPr lang="en-US" altLang="zh-TW" sz="1600" dirty="0"/>
            <a:t>Central Govern-</a:t>
          </a:r>
          <a:r>
            <a:rPr lang="en-US" altLang="zh-TW" sz="1600" dirty="0" err="1"/>
            <a:t>ment</a:t>
          </a:r>
          <a:endParaRPr lang="zh-TW" altLang="en-US" sz="1600" dirty="0"/>
        </a:p>
      </dgm:t>
    </dgm:pt>
    <dgm:pt modelId="{DB50FAB2-3517-4026-915C-DD00406A651E}" type="parTrans" cxnId="{A4A1DF1A-061D-4484-8B98-A13ABC2436FE}">
      <dgm:prSet/>
      <dgm:spPr/>
      <dgm:t>
        <a:bodyPr/>
        <a:lstStyle/>
        <a:p>
          <a:endParaRPr lang="zh-TW" altLang="en-US"/>
        </a:p>
      </dgm:t>
    </dgm:pt>
    <dgm:pt modelId="{E1FD3977-BB5F-4947-86B4-0307D5D66222}" type="sibTrans" cxnId="{A4A1DF1A-061D-4484-8B98-A13ABC2436FE}">
      <dgm:prSet/>
      <dgm:spPr/>
      <dgm:t>
        <a:bodyPr/>
        <a:lstStyle/>
        <a:p>
          <a:endParaRPr lang="zh-TW" altLang="en-US"/>
        </a:p>
      </dgm:t>
    </dgm:pt>
    <dgm:pt modelId="{CC574983-07E2-461E-8064-C42247E864C3}">
      <dgm:prSet phldrT="[文字]" custT="1"/>
      <dgm:spPr/>
      <dgm:t>
        <a:bodyPr/>
        <a:lstStyle/>
        <a:p>
          <a:r>
            <a:rPr lang="en-US" altLang="zh-TW" sz="1400" dirty="0"/>
            <a:t>City Govern-</a:t>
          </a:r>
          <a:r>
            <a:rPr lang="en-US" altLang="zh-TW" sz="1400" dirty="0" err="1"/>
            <a:t>ment</a:t>
          </a:r>
          <a:endParaRPr lang="zh-TW" altLang="en-US" sz="1400" dirty="0"/>
        </a:p>
      </dgm:t>
    </dgm:pt>
    <dgm:pt modelId="{370B5B38-E9CE-48B5-8DDB-60D953587BA4}" type="parTrans" cxnId="{ED10C1A0-9D3C-4337-BA67-9C39C76DF7D9}">
      <dgm:prSet/>
      <dgm:spPr/>
      <dgm:t>
        <a:bodyPr/>
        <a:lstStyle/>
        <a:p>
          <a:endParaRPr lang="zh-TW" altLang="en-US"/>
        </a:p>
      </dgm:t>
    </dgm:pt>
    <dgm:pt modelId="{93BC3A18-1731-47C4-AABA-69F926629322}" type="sibTrans" cxnId="{ED10C1A0-9D3C-4337-BA67-9C39C76DF7D9}">
      <dgm:prSet/>
      <dgm:spPr/>
      <dgm:t>
        <a:bodyPr/>
        <a:lstStyle/>
        <a:p>
          <a:endParaRPr lang="zh-TW" altLang="en-US"/>
        </a:p>
      </dgm:t>
    </dgm:pt>
    <dgm:pt modelId="{E9622AD4-6A7F-400F-90B2-6B424BA1DAC4}">
      <dgm:prSet phldrT="[文字]" custT="1"/>
      <dgm:spPr/>
      <dgm:t>
        <a:bodyPr/>
        <a:lstStyle/>
        <a:p>
          <a:r>
            <a:rPr lang="en-US" altLang="zh-TW" sz="1600" dirty="0"/>
            <a:t>SMEA</a:t>
          </a:r>
          <a:endParaRPr lang="zh-TW" altLang="en-US" sz="1600" dirty="0"/>
        </a:p>
      </dgm:t>
    </dgm:pt>
    <dgm:pt modelId="{2FBE260B-4221-49DA-9479-170615C523EA}" type="parTrans" cxnId="{BAF814A8-7EC8-4205-BD3B-95870C45509C}">
      <dgm:prSet/>
      <dgm:spPr/>
      <dgm:t>
        <a:bodyPr/>
        <a:lstStyle/>
        <a:p>
          <a:endParaRPr lang="zh-TW" altLang="en-US"/>
        </a:p>
      </dgm:t>
    </dgm:pt>
    <dgm:pt modelId="{8DBA16D7-82A3-47D2-8C2F-8E278383C88D}" type="sibTrans" cxnId="{BAF814A8-7EC8-4205-BD3B-95870C45509C}">
      <dgm:prSet/>
      <dgm:spPr/>
      <dgm:t>
        <a:bodyPr/>
        <a:lstStyle/>
        <a:p>
          <a:endParaRPr lang="zh-TW" altLang="en-US"/>
        </a:p>
      </dgm:t>
    </dgm:pt>
    <dgm:pt modelId="{443EFDE7-CCD6-4673-872E-0170450AF72E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</a:rPr>
            <a:t>IDB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3FFDF856-6F2B-4CAA-ADB3-5A41E5EC6271}" type="parTrans" cxnId="{5D578B3C-570A-434A-A27F-051D819A3EED}">
      <dgm:prSet/>
      <dgm:spPr/>
      <dgm:t>
        <a:bodyPr/>
        <a:lstStyle/>
        <a:p>
          <a:endParaRPr lang="zh-TW" altLang="en-US"/>
        </a:p>
      </dgm:t>
    </dgm:pt>
    <dgm:pt modelId="{42B7D9A5-6B35-4992-98C3-8B7F36861986}" type="sibTrans" cxnId="{5D578B3C-570A-434A-A27F-051D819A3EED}">
      <dgm:prSet/>
      <dgm:spPr/>
      <dgm:t>
        <a:bodyPr/>
        <a:lstStyle/>
        <a:p>
          <a:endParaRPr lang="zh-TW" altLang="en-US"/>
        </a:p>
      </dgm:t>
    </dgm:pt>
    <dgm:pt modelId="{A507570F-56C1-47F6-B018-F7B76849EEE2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</a:rPr>
            <a:t>COA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2704E40A-568B-4406-BA0E-28B2D60A10DC}" type="parTrans" cxnId="{96BAB5BC-2EF8-4FBD-9C19-B889819408E5}">
      <dgm:prSet/>
      <dgm:spPr/>
      <dgm:t>
        <a:bodyPr/>
        <a:lstStyle/>
        <a:p>
          <a:endParaRPr lang="zh-TW" altLang="en-US"/>
        </a:p>
      </dgm:t>
    </dgm:pt>
    <dgm:pt modelId="{2721E34E-F3E1-400B-8158-283732343BE2}" type="sibTrans" cxnId="{96BAB5BC-2EF8-4FBD-9C19-B889819408E5}">
      <dgm:prSet/>
      <dgm:spPr/>
      <dgm:t>
        <a:bodyPr/>
        <a:lstStyle/>
        <a:p>
          <a:endParaRPr lang="zh-TW" altLang="en-US"/>
        </a:p>
      </dgm:t>
    </dgm:pt>
    <dgm:pt modelId="{68D68B4E-1CF0-47DB-AE2A-3BAC0FF7203A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</a:rPr>
            <a:t>MOC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03616BAC-A883-4372-92D2-C3099B415D65}" type="parTrans" cxnId="{303328DC-7C9D-454D-BD11-9006F1FA87C4}">
      <dgm:prSet/>
      <dgm:spPr/>
      <dgm:t>
        <a:bodyPr/>
        <a:lstStyle/>
        <a:p>
          <a:endParaRPr lang="zh-TW" altLang="en-US"/>
        </a:p>
      </dgm:t>
    </dgm:pt>
    <dgm:pt modelId="{F9FD5A62-7551-40B1-AD64-492EC40D9479}" type="sibTrans" cxnId="{303328DC-7C9D-454D-BD11-9006F1FA87C4}">
      <dgm:prSet/>
      <dgm:spPr/>
      <dgm:t>
        <a:bodyPr/>
        <a:lstStyle/>
        <a:p>
          <a:endParaRPr lang="zh-TW" altLang="en-US"/>
        </a:p>
      </dgm:t>
    </dgm:pt>
    <dgm:pt modelId="{F02FF783-DB8E-4639-84A8-837458C95A4E}">
      <dgm:prSet phldrT="[文字]" custT="1"/>
      <dgm:spPr>
        <a:solidFill>
          <a:srgbClr val="AE5A21"/>
        </a:solidFill>
      </dgm:spPr>
      <dgm:t>
        <a:bodyPr/>
        <a:lstStyle/>
        <a:p>
          <a:r>
            <a:rPr lang="en-US" altLang="zh-TW" sz="1600" dirty="0"/>
            <a:t>NDC</a:t>
          </a:r>
          <a:endParaRPr lang="zh-TW" altLang="en-US" sz="1600" dirty="0"/>
        </a:p>
      </dgm:t>
    </dgm:pt>
    <dgm:pt modelId="{9F516368-51B2-48FB-B9D4-271EAA4E44EE}" type="parTrans" cxnId="{2C0A4067-ED89-4145-AAFB-DF64A5280391}">
      <dgm:prSet/>
      <dgm:spPr/>
      <dgm:t>
        <a:bodyPr/>
        <a:lstStyle/>
        <a:p>
          <a:endParaRPr lang="zh-TW" altLang="en-US"/>
        </a:p>
      </dgm:t>
    </dgm:pt>
    <dgm:pt modelId="{ADA8550C-7770-458A-B95F-AD40D597734B}" type="sibTrans" cxnId="{2C0A4067-ED89-4145-AAFB-DF64A5280391}">
      <dgm:prSet/>
      <dgm:spPr/>
      <dgm:t>
        <a:bodyPr/>
        <a:lstStyle/>
        <a:p>
          <a:endParaRPr lang="zh-TW" altLang="en-US"/>
        </a:p>
      </dgm:t>
    </dgm:pt>
    <dgm:pt modelId="{E470F6FC-FC95-421C-A2E7-CDB9A2CEB2AB}" type="pres">
      <dgm:prSet presAssocID="{F3A55D1B-DC3C-43ED-B843-B3B6853AEF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E42D1A-882E-4CB9-B915-047189BEBC07}" type="pres">
      <dgm:prSet presAssocID="{5AF2D4FE-91DE-4C8C-9CE2-B150D27237E3}" presName="Parent" presStyleLbl="node0" presStyleIdx="0" presStyleCnt="1">
        <dgm:presLayoutVars>
          <dgm:chMax val="6"/>
          <dgm:chPref val="6"/>
        </dgm:presLayoutVars>
      </dgm:prSet>
      <dgm:spPr/>
    </dgm:pt>
    <dgm:pt modelId="{BAA8DA10-9AA3-4C56-A880-082B4D45BFC8}" type="pres">
      <dgm:prSet presAssocID="{CC574983-07E2-461E-8064-C42247E864C3}" presName="Accent1" presStyleCnt="0"/>
      <dgm:spPr/>
    </dgm:pt>
    <dgm:pt modelId="{44DCD630-11F7-4F8B-9120-439C579D3416}" type="pres">
      <dgm:prSet presAssocID="{CC574983-07E2-461E-8064-C42247E864C3}" presName="Accent" presStyleLbl="bgShp" presStyleIdx="0" presStyleCnt="6"/>
      <dgm:spPr/>
    </dgm:pt>
    <dgm:pt modelId="{1E786CB0-38A6-4259-B28B-6E33E09CF836}" type="pres">
      <dgm:prSet presAssocID="{CC574983-07E2-461E-8064-C42247E864C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2B7780-37B3-428D-9AEF-E55C5E0B2564}" type="pres">
      <dgm:prSet presAssocID="{E9622AD4-6A7F-400F-90B2-6B424BA1DAC4}" presName="Accent2" presStyleCnt="0"/>
      <dgm:spPr/>
    </dgm:pt>
    <dgm:pt modelId="{76461897-36FA-4E5D-9CB5-41CE9CF3B2FE}" type="pres">
      <dgm:prSet presAssocID="{E9622AD4-6A7F-400F-90B2-6B424BA1DAC4}" presName="Accent" presStyleLbl="bgShp" presStyleIdx="1" presStyleCnt="6"/>
      <dgm:spPr/>
    </dgm:pt>
    <dgm:pt modelId="{3C6DB0C5-5B72-46A2-8BD9-81D0F31BACC8}" type="pres">
      <dgm:prSet presAssocID="{E9622AD4-6A7F-400F-90B2-6B424BA1DAC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BFD2124-0535-45C2-877A-17A7738B1723}" type="pres">
      <dgm:prSet presAssocID="{443EFDE7-CCD6-4673-872E-0170450AF72E}" presName="Accent3" presStyleCnt="0"/>
      <dgm:spPr/>
    </dgm:pt>
    <dgm:pt modelId="{57C1CD39-A9B7-4AEF-9510-D411A1718038}" type="pres">
      <dgm:prSet presAssocID="{443EFDE7-CCD6-4673-872E-0170450AF72E}" presName="Accent" presStyleLbl="bgShp" presStyleIdx="2" presStyleCnt="6"/>
      <dgm:spPr/>
    </dgm:pt>
    <dgm:pt modelId="{BDF06E6D-FCAF-4D1B-9F34-48FD74312BCA}" type="pres">
      <dgm:prSet presAssocID="{443EFDE7-CCD6-4673-872E-0170450AF72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4A82857-BC1E-43B5-AEE3-A1B44C96BF63}" type="pres">
      <dgm:prSet presAssocID="{A507570F-56C1-47F6-B018-F7B76849EEE2}" presName="Accent4" presStyleCnt="0"/>
      <dgm:spPr/>
    </dgm:pt>
    <dgm:pt modelId="{67DEF6B9-46CB-4988-8D80-8E7242CB575A}" type="pres">
      <dgm:prSet presAssocID="{A507570F-56C1-47F6-B018-F7B76849EEE2}" presName="Accent" presStyleLbl="bgShp" presStyleIdx="3" presStyleCnt="6"/>
      <dgm:spPr/>
    </dgm:pt>
    <dgm:pt modelId="{BCC406DA-B3FC-4C2C-8364-D376749EE690}" type="pres">
      <dgm:prSet presAssocID="{A507570F-56C1-47F6-B018-F7B76849EEE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EDE71A3-1EDA-4259-8E5C-D07C969E28B9}" type="pres">
      <dgm:prSet presAssocID="{68D68B4E-1CF0-47DB-AE2A-3BAC0FF7203A}" presName="Accent5" presStyleCnt="0"/>
      <dgm:spPr/>
    </dgm:pt>
    <dgm:pt modelId="{8D6636E6-DE98-44A6-A8C4-2B3647B0C111}" type="pres">
      <dgm:prSet presAssocID="{68D68B4E-1CF0-47DB-AE2A-3BAC0FF7203A}" presName="Accent" presStyleLbl="bgShp" presStyleIdx="4" presStyleCnt="6"/>
      <dgm:spPr/>
    </dgm:pt>
    <dgm:pt modelId="{C224C778-5AEA-40C2-BFEA-52D5570B92A2}" type="pres">
      <dgm:prSet presAssocID="{68D68B4E-1CF0-47DB-AE2A-3BAC0FF7203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BC81619-384A-48DA-A7C1-64CEC3A7D0C0}" type="pres">
      <dgm:prSet presAssocID="{F02FF783-DB8E-4639-84A8-837458C95A4E}" presName="Accent6" presStyleCnt="0"/>
      <dgm:spPr/>
    </dgm:pt>
    <dgm:pt modelId="{8C537BB2-32F4-4BC1-8998-154BDE1707D7}" type="pres">
      <dgm:prSet presAssocID="{F02FF783-DB8E-4639-84A8-837458C95A4E}" presName="Accent" presStyleLbl="bgShp" presStyleIdx="5" presStyleCnt="6"/>
      <dgm:spPr/>
    </dgm:pt>
    <dgm:pt modelId="{BFBB723B-5ADE-4230-830A-85D9CDDC2CDA}" type="pres">
      <dgm:prSet presAssocID="{F02FF783-DB8E-4639-84A8-837458C95A4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4A1DF1A-061D-4484-8B98-A13ABC2436FE}" srcId="{F3A55D1B-DC3C-43ED-B843-B3B6853AEF6A}" destId="{5AF2D4FE-91DE-4C8C-9CE2-B150D27237E3}" srcOrd="0" destOrd="0" parTransId="{DB50FAB2-3517-4026-915C-DD00406A651E}" sibTransId="{E1FD3977-BB5F-4947-86B4-0307D5D66222}"/>
    <dgm:cxn modelId="{251B651F-444E-4588-8C33-64F3734DCC0D}" type="presOf" srcId="{68D68B4E-1CF0-47DB-AE2A-3BAC0FF7203A}" destId="{C224C778-5AEA-40C2-BFEA-52D5570B92A2}" srcOrd="0" destOrd="0" presId="urn:microsoft.com/office/officeart/2011/layout/HexagonRadial"/>
    <dgm:cxn modelId="{9EFEF421-0E0D-4962-BE4C-99773E8EC161}" type="presOf" srcId="{E9622AD4-6A7F-400F-90B2-6B424BA1DAC4}" destId="{3C6DB0C5-5B72-46A2-8BD9-81D0F31BACC8}" srcOrd="0" destOrd="0" presId="urn:microsoft.com/office/officeart/2011/layout/HexagonRadial"/>
    <dgm:cxn modelId="{5D578B3C-570A-434A-A27F-051D819A3EED}" srcId="{5AF2D4FE-91DE-4C8C-9CE2-B150D27237E3}" destId="{443EFDE7-CCD6-4673-872E-0170450AF72E}" srcOrd="2" destOrd="0" parTransId="{3FFDF856-6F2B-4CAA-ADB3-5A41E5EC6271}" sibTransId="{42B7D9A5-6B35-4992-98C3-8B7F36861986}"/>
    <dgm:cxn modelId="{813E6741-BF76-4F3C-BE81-E7FC70DD281F}" type="presOf" srcId="{5AF2D4FE-91DE-4C8C-9CE2-B150D27237E3}" destId="{38E42D1A-882E-4CB9-B915-047189BEBC07}" srcOrd="0" destOrd="0" presId="urn:microsoft.com/office/officeart/2011/layout/HexagonRadial"/>
    <dgm:cxn modelId="{2C0A4067-ED89-4145-AAFB-DF64A5280391}" srcId="{5AF2D4FE-91DE-4C8C-9CE2-B150D27237E3}" destId="{F02FF783-DB8E-4639-84A8-837458C95A4E}" srcOrd="5" destOrd="0" parTransId="{9F516368-51B2-48FB-B9D4-271EAA4E44EE}" sibTransId="{ADA8550C-7770-458A-B95F-AD40D597734B}"/>
    <dgm:cxn modelId="{D9AE126C-54A4-42C3-B324-6947C4981F00}" type="presOf" srcId="{F3A55D1B-DC3C-43ED-B843-B3B6853AEF6A}" destId="{E470F6FC-FC95-421C-A2E7-CDB9A2CEB2AB}" srcOrd="0" destOrd="0" presId="urn:microsoft.com/office/officeart/2011/layout/HexagonRadial"/>
    <dgm:cxn modelId="{4EE4D355-2923-4986-8B8F-0AC877D5C49A}" type="presOf" srcId="{A507570F-56C1-47F6-B018-F7B76849EEE2}" destId="{BCC406DA-B3FC-4C2C-8364-D376749EE690}" srcOrd="0" destOrd="0" presId="urn:microsoft.com/office/officeart/2011/layout/HexagonRadial"/>
    <dgm:cxn modelId="{ED10C1A0-9D3C-4337-BA67-9C39C76DF7D9}" srcId="{5AF2D4FE-91DE-4C8C-9CE2-B150D27237E3}" destId="{CC574983-07E2-461E-8064-C42247E864C3}" srcOrd="0" destOrd="0" parTransId="{370B5B38-E9CE-48B5-8DDB-60D953587BA4}" sibTransId="{93BC3A18-1731-47C4-AABA-69F926629322}"/>
    <dgm:cxn modelId="{BAF814A8-7EC8-4205-BD3B-95870C45509C}" srcId="{5AF2D4FE-91DE-4C8C-9CE2-B150D27237E3}" destId="{E9622AD4-6A7F-400F-90B2-6B424BA1DAC4}" srcOrd="1" destOrd="0" parTransId="{2FBE260B-4221-49DA-9479-170615C523EA}" sibTransId="{8DBA16D7-82A3-47D2-8C2F-8E278383C88D}"/>
    <dgm:cxn modelId="{9205BAAC-8040-4E19-A126-09468FC8352D}" type="presOf" srcId="{CC574983-07E2-461E-8064-C42247E864C3}" destId="{1E786CB0-38A6-4259-B28B-6E33E09CF836}" srcOrd="0" destOrd="0" presId="urn:microsoft.com/office/officeart/2011/layout/HexagonRadial"/>
    <dgm:cxn modelId="{4DF58DB7-9F54-4DB4-8ABF-CAC450472157}" type="presOf" srcId="{F02FF783-DB8E-4639-84A8-837458C95A4E}" destId="{BFBB723B-5ADE-4230-830A-85D9CDDC2CDA}" srcOrd="0" destOrd="0" presId="urn:microsoft.com/office/officeart/2011/layout/HexagonRadial"/>
    <dgm:cxn modelId="{96BAB5BC-2EF8-4FBD-9C19-B889819408E5}" srcId="{5AF2D4FE-91DE-4C8C-9CE2-B150D27237E3}" destId="{A507570F-56C1-47F6-B018-F7B76849EEE2}" srcOrd="3" destOrd="0" parTransId="{2704E40A-568B-4406-BA0E-28B2D60A10DC}" sibTransId="{2721E34E-F3E1-400B-8158-283732343BE2}"/>
    <dgm:cxn modelId="{6493FABE-D009-4EE2-916D-3147C69062E2}" type="presOf" srcId="{443EFDE7-CCD6-4673-872E-0170450AF72E}" destId="{BDF06E6D-FCAF-4D1B-9F34-48FD74312BCA}" srcOrd="0" destOrd="0" presId="urn:microsoft.com/office/officeart/2011/layout/HexagonRadial"/>
    <dgm:cxn modelId="{303328DC-7C9D-454D-BD11-9006F1FA87C4}" srcId="{5AF2D4FE-91DE-4C8C-9CE2-B150D27237E3}" destId="{68D68B4E-1CF0-47DB-AE2A-3BAC0FF7203A}" srcOrd="4" destOrd="0" parTransId="{03616BAC-A883-4372-92D2-C3099B415D65}" sibTransId="{F9FD5A62-7551-40B1-AD64-492EC40D9479}"/>
    <dgm:cxn modelId="{1FCDD559-A333-4F20-BD64-4D3ACA954C2B}" type="presParOf" srcId="{E470F6FC-FC95-421C-A2E7-CDB9A2CEB2AB}" destId="{38E42D1A-882E-4CB9-B915-047189BEBC07}" srcOrd="0" destOrd="0" presId="urn:microsoft.com/office/officeart/2011/layout/HexagonRadial"/>
    <dgm:cxn modelId="{028C9AD6-FE31-4504-B1CC-B358077475C2}" type="presParOf" srcId="{E470F6FC-FC95-421C-A2E7-CDB9A2CEB2AB}" destId="{BAA8DA10-9AA3-4C56-A880-082B4D45BFC8}" srcOrd="1" destOrd="0" presId="urn:microsoft.com/office/officeart/2011/layout/HexagonRadial"/>
    <dgm:cxn modelId="{8C388756-B4D9-4585-81E0-2B10D17F1DFB}" type="presParOf" srcId="{BAA8DA10-9AA3-4C56-A880-082B4D45BFC8}" destId="{44DCD630-11F7-4F8B-9120-439C579D3416}" srcOrd="0" destOrd="0" presId="urn:microsoft.com/office/officeart/2011/layout/HexagonRadial"/>
    <dgm:cxn modelId="{A3122A67-39D7-4609-A161-1397B5BF67E7}" type="presParOf" srcId="{E470F6FC-FC95-421C-A2E7-CDB9A2CEB2AB}" destId="{1E786CB0-38A6-4259-B28B-6E33E09CF836}" srcOrd="2" destOrd="0" presId="urn:microsoft.com/office/officeart/2011/layout/HexagonRadial"/>
    <dgm:cxn modelId="{DD98F792-1617-40C6-9AFF-9C4FF6552745}" type="presParOf" srcId="{E470F6FC-FC95-421C-A2E7-CDB9A2CEB2AB}" destId="{FF2B7780-37B3-428D-9AEF-E55C5E0B2564}" srcOrd="3" destOrd="0" presId="urn:microsoft.com/office/officeart/2011/layout/HexagonRadial"/>
    <dgm:cxn modelId="{168C00A2-46F3-4F0A-ABF3-4776B79F5438}" type="presParOf" srcId="{FF2B7780-37B3-428D-9AEF-E55C5E0B2564}" destId="{76461897-36FA-4E5D-9CB5-41CE9CF3B2FE}" srcOrd="0" destOrd="0" presId="urn:microsoft.com/office/officeart/2011/layout/HexagonRadial"/>
    <dgm:cxn modelId="{D3E68D7A-32A1-4CE2-AD08-887FFAF05525}" type="presParOf" srcId="{E470F6FC-FC95-421C-A2E7-CDB9A2CEB2AB}" destId="{3C6DB0C5-5B72-46A2-8BD9-81D0F31BACC8}" srcOrd="4" destOrd="0" presId="urn:microsoft.com/office/officeart/2011/layout/HexagonRadial"/>
    <dgm:cxn modelId="{4D2B7A71-738A-4842-B3EC-92377B38DF90}" type="presParOf" srcId="{E470F6FC-FC95-421C-A2E7-CDB9A2CEB2AB}" destId="{4BFD2124-0535-45C2-877A-17A7738B1723}" srcOrd="5" destOrd="0" presId="urn:microsoft.com/office/officeart/2011/layout/HexagonRadial"/>
    <dgm:cxn modelId="{CAAEBECD-3EA9-4891-BEDA-C300EE74F6CD}" type="presParOf" srcId="{4BFD2124-0535-45C2-877A-17A7738B1723}" destId="{57C1CD39-A9B7-4AEF-9510-D411A1718038}" srcOrd="0" destOrd="0" presId="urn:microsoft.com/office/officeart/2011/layout/HexagonRadial"/>
    <dgm:cxn modelId="{D54203D5-2B68-4D01-A22B-972B917F1052}" type="presParOf" srcId="{E470F6FC-FC95-421C-A2E7-CDB9A2CEB2AB}" destId="{BDF06E6D-FCAF-4D1B-9F34-48FD74312BCA}" srcOrd="6" destOrd="0" presId="urn:microsoft.com/office/officeart/2011/layout/HexagonRadial"/>
    <dgm:cxn modelId="{5910029A-10AC-41DA-9F6A-C1B0C3BB9194}" type="presParOf" srcId="{E470F6FC-FC95-421C-A2E7-CDB9A2CEB2AB}" destId="{E4A82857-BC1E-43B5-AEE3-A1B44C96BF63}" srcOrd="7" destOrd="0" presId="urn:microsoft.com/office/officeart/2011/layout/HexagonRadial"/>
    <dgm:cxn modelId="{533826F1-EEA5-41A6-A268-C2051B43BCD7}" type="presParOf" srcId="{E4A82857-BC1E-43B5-AEE3-A1B44C96BF63}" destId="{67DEF6B9-46CB-4988-8D80-8E7242CB575A}" srcOrd="0" destOrd="0" presId="urn:microsoft.com/office/officeart/2011/layout/HexagonRadial"/>
    <dgm:cxn modelId="{DFB7A084-14B9-46BC-B112-693C67CC9AA0}" type="presParOf" srcId="{E470F6FC-FC95-421C-A2E7-CDB9A2CEB2AB}" destId="{BCC406DA-B3FC-4C2C-8364-D376749EE690}" srcOrd="8" destOrd="0" presId="urn:microsoft.com/office/officeart/2011/layout/HexagonRadial"/>
    <dgm:cxn modelId="{76F6EB7A-3942-4A79-B471-A1846C289A70}" type="presParOf" srcId="{E470F6FC-FC95-421C-A2E7-CDB9A2CEB2AB}" destId="{3EDE71A3-1EDA-4259-8E5C-D07C969E28B9}" srcOrd="9" destOrd="0" presId="urn:microsoft.com/office/officeart/2011/layout/HexagonRadial"/>
    <dgm:cxn modelId="{4B004330-28B4-4072-86A6-F13654EFA8EA}" type="presParOf" srcId="{3EDE71A3-1EDA-4259-8E5C-D07C969E28B9}" destId="{8D6636E6-DE98-44A6-A8C4-2B3647B0C111}" srcOrd="0" destOrd="0" presId="urn:microsoft.com/office/officeart/2011/layout/HexagonRadial"/>
    <dgm:cxn modelId="{0A9C7D53-F44D-4E2F-A974-0B607982638A}" type="presParOf" srcId="{E470F6FC-FC95-421C-A2E7-CDB9A2CEB2AB}" destId="{C224C778-5AEA-40C2-BFEA-52D5570B92A2}" srcOrd="10" destOrd="0" presId="urn:microsoft.com/office/officeart/2011/layout/HexagonRadial"/>
    <dgm:cxn modelId="{BDE54F63-45B3-4E6E-B447-B0BE66421F5C}" type="presParOf" srcId="{E470F6FC-FC95-421C-A2E7-CDB9A2CEB2AB}" destId="{0BC81619-384A-48DA-A7C1-64CEC3A7D0C0}" srcOrd="11" destOrd="0" presId="urn:microsoft.com/office/officeart/2011/layout/HexagonRadial"/>
    <dgm:cxn modelId="{078D99C8-21B0-4699-B7BA-36806CFBF623}" type="presParOf" srcId="{0BC81619-384A-48DA-A7C1-64CEC3A7D0C0}" destId="{8C537BB2-32F4-4BC1-8998-154BDE1707D7}" srcOrd="0" destOrd="0" presId="urn:microsoft.com/office/officeart/2011/layout/HexagonRadial"/>
    <dgm:cxn modelId="{DD6138F0-38C3-4925-BBAF-4501A28B07A6}" type="presParOf" srcId="{E470F6FC-FC95-421C-A2E7-CDB9A2CEB2AB}" destId="{BFBB723B-5ADE-4230-830A-85D9CDDC2CD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CB42F-23FD-4BC9-8FD4-7FA6C6B09A6C}" type="doc">
      <dgm:prSet loTypeId="urn:microsoft.com/office/officeart/2011/layout/HexagonRadial" loCatId="cycle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AAF25C8-871C-4630-94A1-E19D8D773889}">
      <dgm:prSet phldrT="[文字]" custT="1"/>
      <dgm:spPr/>
      <dgm:t>
        <a:bodyPr/>
        <a:lstStyle/>
        <a:p>
          <a:r>
            <a:rPr lang="en-US" altLang="zh-TW" sz="1400" dirty="0"/>
            <a:t>Specialized Institutions</a:t>
          </a:r>
          <a:endParaRPr lang="zh-TW" altLang="en-US" sz="1400" dirty="0"/>
        </a:p>
      </dgm:t>
    </dgm:pt>
    <dgm:pt modelId="{BFDDC3E5-30F2-4052-8E2E-0F12B2BB3A38}" type="parTrans" cxnId="{67829448-F826-4FA7-82A1-B3CAF3FA8B13}">
      <dgm:prSet/>
      <dgm:spPr/>
      <dgm:t>
        <a:bodyPr/>
        <a:lstStyle/>
        <a:p>
          <a:endParaRPr lang="zh-TW" altLang="en-US"/>
        </a:p>
      </dgm:t>
    </dgm:pt>
    <dgm:pt modelId="{D57A68D4-F82E-4E07-BDE6-38431E65AA9E}" type="sibTrans" cxnId="{67829448-F826-4FA7-82A1-B3CAF3FA8B13}">
      <dgm:prSet/>
      <dgm:spPr/>
      <dgm:t>
        <a:bodyPr/>
        <a:lstStyle/>
        <a:p>
          <a:endParaRPr lang="zh-TW" altLang="en-US"/>
        </a:p>
      </dgm:t>
    </dgm:pt>
    <dgm:pt modelId="{A3EF7B53-2766-4E07-9D4E-356ECA64E4BD}">
      <dgm:prSet phldrT="[文字]" custT="1"/>
      <dgm:spPr/>
      <dgm:t>
        <a:bodyPr/>
        <a:lstStyle/>
        <a:p>
          <a:r>
            <a:rPr lang="en-US" altLang="zh-TW" sz="1400" dirty="0"/>
            <a:t>Incubation Centers</a:t>
          </a:r>
          <a:endParaRPr lang="zh-TW" altLang="en-US" sz="1400" dirty="0"/>
        </a:p>
      </dgm:t>
    </dgm:pt>
    <dgm:pt modelId="{7D98CAF0-780B-495C-A14B-C36E8871C748}" type="parTrans" cxnId="{DA3847D6-E58F-49D1-BC26-00803F1D05C6}">
      <dgm:prSet/>
      <dgm:spPr/>
      <dgm:t>
        <a:bodyPr/>
        <a:lstStyle/>
        <a:p>
          <a:endParaRPr lang="zh-TW" altLang="en-US"/>
        </a:p>
      </dgm:t>
    </dgm:pt>
    <dgm:pt modelId="{E8210221-BE1C-4D04-9567-3E4E93741318}" type="sibTrans" cxnId="{DA3847D6-E58F-49D1-BC26-00803F1D05C6}">
      <dgm:prSet/>
      <dgm:spPr/>
      <dgm:t>
        <a:bodyPr/>
        <a:lstStyle/>
        <a:p>
          <a:endParaRPr lang="zh-TW" altLang="en-US"/>
        </a:p>
      </dgm:t>
    </dgm:pt>
    <dgm:pt modelId="{3D3CD387-258E-46B8-99F2-3C3B5AB7350D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</a:rPr>
            <a:t>ITRI</a:t>
          </a:r>
          <a:endParaRPr lang="zh-TW" altLang="en-US" sz="1600" dirty="0"/>
        </a:p>
      </dgm:t>
    </dgm:pt>
    <dgm:pt modelId="{2FB0A953-1A14-4335-B5BC-F1C424AEEBFE}" type="parTrans" cxnId="{3909AF88-A3BB-47F6-BD45-A9428503CF65}">
      <dgm:prSet/>
      <dgm:spPr/>
      <dgm:t>
        <a:bodyPr/>
        <a:lstStyle/>
        <a:p>
          <a:endParaRPr lang="zh-TW" altLang="en-US"/>
        </a:p>
      </dgm:t>
    </dgm:pt>
    <dgm:pt modelId="{2F64BF46-E142-4101-959C-5EAED2BD7FD8}" type="sibTrans" cxnId="{3909AF88-A3BB-47F6-BD45-A9428503CF65}">
      <dgm:prSet/>
      <dgm:spPr/>
      <dgm:t>
        <a:bodyPr/>
        <a:lstStyle/>
        <a:p>
          <a:endParaRPr lang="zh-TW" altLang="en-US"/>
        </a:p>
      </dgm:t>
    </dgm:pt>
    <dgm:pt modelId="{CFF107EF-3A30-4C7A-806C-62868A77C4E9}">
      <dgm:prSet phldrT="[文字]" custT="1"/>
      <dgm:spPr/>
      <dgm:t>
        <a:bodyPr/>
        <a:lstStyle/>
        <a:p>
          <a:r>
            <a:rPr lang="en-US" altLang="zh-TW" sz="1600"/>
            <a:t>III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14262CF5-78A2-4BB8-8030-A7E26EFAD51E}" type="parTrans" cxnId="{2B99DF8E-78E8-4AB5-A116-464F2A307808}">
      <dgm:prSet/>
      <dgm:spPr/>
      <dgm:t>
        <a:bodyPr/>
        <a:lstStyle/>
        <a:p>
          <a:endParaRPr lang="zh-TW" altLang="en-US"/>
        </a:p>
      </dgm:t>
    </dgm:pt>
    <dgm:pt modelId="{CCE196E3-C041-4E3A-84EA-48B70BF2CF16}" type="sibTrans" cxnId="{2B99DF8E-78E8-4AB5-A116-464F2A307808}">
      <dgm:prSet/>
      <dgm:spPr/>
      <dgm:t>
        <a:bodyPr/>
        <a:lstStyle/>
        <a:p>
          <a:endParaRPr lang="zh-TW" altLang="en-US"/>
        </a:p>
      </dgm:t>
    </dgm:pt>
    <dgm:pt modelId="{67A08F77-972C-47BD-A719-10E2B01B797B}">
      <dgm:prSet phldrT="[文字]" custT="1"/>
      <dgm:spPr/>
      <dgm:t>
        <a:bodyPr/>
        <a:lstStyle/>
        <a:p>
          <a:r>
            <a:rPr lang="en-US" altLang="zh-TW" sz="1400" dirty="0">
              <a:solidFill>
                <a:schemeClr val="tx1"/>
              </a:solidFill>
            </a:rPr>
            <a:t>SMECGF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37EC23E2-B299-462F-9669-6F1DAC33CCE3}" type="parTrans" cxnId="{AC39E238-F0E2-4995-9060-74DCDE23FE07}">
      <dgm:prSet/>
      <dgm:spPr/>
      <dgm:t>
        <a:bodyPr/>
        <a:lstStyle/>
        <a:p>
          <a:endParaRPr lang="zh-TW" altLang="en-US"/>
        </a:p>
      </dgm:t>
    </dgm:pt>
    <dgm:pt modelId="{B02A2CAF-CA29-456E-B266-10216A372560}" type="sibTrans" cxnId="{AC39E238-F0E2-4995-9060-74DCDE23FE07}">
      <dgm:prSet/>
      <dgm:spPr/>
      <dgm:t>
        <a:bodyPr/>
        <a:lstStyle/>
        <a:p>
          <a:endParaRPr lang="zh-TW" altLang="en-US"/>
        </a:p>
      </dgm:t>
    </dgm:pt>
    <dgm:pt modelId="{FB391666-A1DC-4CEE-A3C0-0805944A01F3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</a:rPr>
            <a:t>ACGF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E4385343-A3BF-4D94-98F7-7D27EBAE9972}" type="parTrans" cxnId="{774DFC97-D6B1-4456-BA34-537A9421371E}">
      <dgm:prSet/>
      <dgm:spPr/>
      <dgm:t>
        <a:bodyPr/>
        <a:lstStyle/>
        <a:p>
          <a:endParaRPr lang="zh-TW" altLang="en-US"/>
        </a:p>
      </dgm:t>
    </dgm:pt>
    <dgm:pt modelId="{5052F231-8AAC-4A97-8706-BCD2A78CB329}" type="sibTrans" cxnId="{774DFC97-D6B1-4456-BA34-537A9421371E}">
      <dgm:prSet/>
      <dgm:spPr/>
      <dgm:t>
        <a:bodyPr/>
        <a:lstStyle/>
        <a:p>
          <a:endParaRPr lang="zh-TW" altLang="en-US"/>
        </a:p>
      </dgm:t>
    </dgm:pt>
    <dgm:pt modelId="{71FA76B1-1D69-4A55-8B21-90643C0FD422}">
      <dgm:prSet phldrT="[文字]" custT="1"/>
      <dgm:spPr/>
      <dgm:t>
        <a:bodyPr/>
        <a:lstStyle/>
        <a:p>
          <a:r>
            <a:rPr lang="en-US" altLang="zh-TW" sz="1600"/>
            <a:t>CPC</a:t>
          </a:r>
          <a:endParaRPr lang="zh-TW" altLang="en-US" sz="1600" dirty="0"/>
        </a:p>
      </dgm:t>
    </dgm:pt>
    <dgm:pt modelId="{DA1A1C6E-0C0F-469A-A0FE-CE7284177443}" type="parTrans" cxnId="{99E7FD13-5EC7-433E-903E-DACE896363AC}">
      <dgm:prSet/>
      <dgm:spPr/>
      <dgm:t>
        <a:bodyPr/>
        <a:lstStyle/>
        <a:p>
          <a:endParaRPr lang="zh-TW" altLang="en-US"/>
        </a:p>
      </dgm:t>
    </dgm:pt>
    <dgm:pt modelId="{B16FF86E-8FF8-4E2D-8AF3-BC999317B74E}" type="sibTrans" cxnId="{99E7FD13-5EC7-433E-903E-DACE896363AC}">
      <dgm:prSet/>
      <dgm:spPr/>
      <dgm:t>
        <a:bodyPr/>
        <a:lstStyle/>
        <a:p>
          <a:endParaRPr lang="zh-TW" altLang="en-US"/>
        </a:p>
      </dgm:t>
    </dgm:pt>
    <dgm:pt modelId="{334D12BC-4FB1-42EF-9876-ED3FC3F8B5D8}" type="pres">
      <dgm:prSet presAssocID="{E40CB42F-23FD-4BC9-8FD4-7FA6C6B09A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EE8EB5A-E555-446D-A0A5-F82070F3A80D}" type="pres">
      <dgm:prSet presAssocID="{AAAF25C8-871C-4630-94A1-E19D8D773889}" presName="Parent" presStyleLbl="node0" presStyleIdx="0" presStyleCnt="1" custScaleX="113205" custScaleY="109190">
        <dgm:presLayoutVars>
          <dgm:chMax val="6"/>
          <dgm:chPref val="6"/>
        </dgm:presLayoutVars>
      </dgm:prSet>
      <dgm:spPr/>
    </dgm:pt>
    <dgm:pt modelId="{E97880B8-4023-4657-987A-2889B8F5F74A}" type="pres">
      <dgm:prSet presAssocID="{A3EF7B53-2766-4E07-9D4E-356ECA64E4BD}" presName="Accent1" presStyleCnt="0"/>
      <dgm:spPr/>
    </dgm:pt>
    <dgm:pt modelId="{BAF7D6DA-9091-4E22-8B31-539D4152322E}" type="pres">
      <dgm:prSet presAssocID="{A3EF7B53-2766-4E07-9D4E-356ECA64E4BD}" presName="Accent" presStyleLbl="bgShp" presStyleIdx="0" presStyleCnt="6"/>
      <dgm:spPr/>
    </dgm:pt>
    <dgm:pt modelId="{A773D605-1298-440B-A4A9-C9CAD0382417}" type="pres">
      <dgm:prSet presAssocID="{A3EF7B53-2766-4E07-9D4E-356ECA64E4BD}" presName="Child1" presStyleLbl="node1" presStyleIdx="0" presStyleCnt="6" custScaleX="123750">
        <dgm:presLayoutVars>
          <dgm:chMax val="0"/>
          <dgm:chPref val="0"/>
          <dgm:bulletEnabled val="1"/>
        </dgm:presLayoutVars>
      </dgm:prSet>
      <dgm:spPr/>
    </dgm:pt>
    <dgm:pt modelId="{5CAFAA29-19D6-4F4F-BC14-F6547538CE96}" type="pres">
      <dgm:prSet presAssocID="{3D3CD387-258E-46B8-99F2-3C3B5AB7350D}" presName="Accent2" presStyleCnt="0"/>
      <dgm:spPr/>
    </dgm:pt>
    <dgm:pt modelId="{B8F42D89-1D13-493F-932C-8D122E484495}" type="pres">
      <dgm:prSet presAssocID="{3D3CD387-258E-46B8-99F2-3C3B5AB7350D}" presName="Accent" presStyleLbl="bgShp" presStyleIdx="1" presStyleCnt="6"/>
      <dgm:spPr/>
    </dgm:pt>
    <dgm:pt modelId="{586ADD88-FF14-47F5-B142-31CD4EEE81F8}" type="pres">
      <dgm:prSet presAssocID="{3D3CD387-258E-46B8-99F2-3C3B5AB735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6CAB98C-8EEB-459F-BD01-8E0B095C11A5}" type="pres">
      <dgm:prSet presAssocID="{CFF107EF-3A30-4C7A-806C-62868A77C4E9}" presName="Accent3" presStyleCnt="0"/>
      <dgm:spPr/>
    </dgm:pt>
    <dgm:pt modelId="{200A485B-C258-4806-85B1-08D20EC6FE57}" type="pres">
      <dgm:prSet presAssocID="{CFF107EF-3A30-4C7A-806C-62868A77C4E9}" presName="Accent" presStyleLbl="bgShp" presStyleIdx="2" presStyleCnt="6"/>
      <dgm:spPr/>
    </dgm:pt>
    <dgm:pt modelId="{8EF24A2F-F90C-46AE-9D8D-1E89EAFAD389}" type="pres">
      <dgm:prSet presAssocID="{CFF107EF-3A30-4C7A-806C-62868A77C4E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A7F9212-9D63-4B84-A1B7-3A8840892957}" type="pres">
      <dgm:prSet presAssocID="{67A08F77-972C-47BD-A719-10E2B01B797B}" presName="Accent4" presStyleCnt="0"/>
      <dgm:spPr/>
    </dgm:pt>
    <dgm:pt modelId="{24AD95C4-77BA-4799-93B4-3B255DAE63B6}" type="pres">
      <dgm:prSet presAssocID="{67A08F77-972C-47BD-A719-10E2B01B797B}" presName="Accent" presStyleLbl="bgShp" presStyleIdx="3" presStyleCnt="6"/>
      <dgm:spPr/>
    </dgm:pt>
    <dgm:pt modelId="{C8612D74-427C-4F8E-84BF-DC666C62B05A}" type="pres">
      <dgm:prSet presAssocID="{67A08F77-972C-47BD-A719-10E2B01B797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BCC25FD-ACA2-4C3A-BFF9-D6029DE4C505}" type="pres">
      <dgm:prSet presAssocID="{FB391666-A1DC-4CEE-A3C0-0805944A01F3}" presName="Accent5" presStyleCnt="0"/>
      <dgm:spPr/>
    </dgm:pt>
    <dgm:pt modelId="{7D970313-3321-4195-A088-0356FACE228A}" type="pres">
      <dgm:prSet presAssocID="{FB391666-A1DC-4CEE-A3C0-0805944A01F3}" presName="Accent" presStyleLbl="bgShp" presStyleIdx="4" presStyleCnt="6"/>
      <dgm:spPr/>
    </dgm:pt>
    <dgm:pt modelId="{5F072AB4-3140-40ED-B19E-84319F9001F9}" type="pres">
      <dgm:prSet presAssocID="{FB391666-A1DC-4CEE-A3C0-0805944A01F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F3F3C4-854B-411C-80F8-4FDEB3401BA8}" type="pres">
      <dgm:prSet presAssocID="{71FA76B1-1D69-4A55-8B21-90643C0FD422}" presName="Accent6" presStyleCnt="0"/>
      <dgm:spPr/>
    </dgm:pt>
    <dgm:pt modelId="{D97D400F-69B1-4B21-86A9-1BC122A53399}" type="pres">
      <dgm:prSet presAssocID="{71FA76B1-1D69-4A55-8B21-90643C0FD422}" presName="Accent" presStyleLbl="bgShp" presStyleIdx="5" presStyleCnt="6"/>
      <dgm:spPr/>
    </dgm:pt>
    <dgm:pt modelId="{402A684E-AFFF-4F28-A906-FD18A0BC64EB}" type="pres">
      <dgm:prSet presAssocID="{71FA76B1-1D69-4A55-8B21-90643C0FD42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2816307-449C-48EF-B3A7-D728ECAAF6E9}" type="presOf" srcId="{FB391666-A1DC-4CEE-A3C0-0805944A01F3}" destId="{5F072AB4-3140-40ED-B19E-84319F9001F9}" srcOrd="0" destOrd="0" presId="urn:microsoft.com/office/officeart/2011/layout/HexagonRadial"/>
    <dgm:cxn modelId="{5173A50B-4D2E-4213-B7CB-D39A86F11C0E}" type="presOf" srcId="{E40CB42F-23FD-4BC9-8FD4-7FA6C6B09A6C}" destId="{334D12BC-4FB1-42EF-9876-ED3FC3F8B5D8}" srcOrd="0" destOrd="0" presId="urn:microsoft.com/office/officeart/2011/layout/HexagonRadial"/>
    <dgm:cxn modelId="{99E7FD13-5EC7-433E-903E-DACE896363AC}" srcId="{AAAF25C8-871C-4630-94A1-E19D8D773889}" destId="{71FA76B1-1D69-4A55-8B21-90643C0FD422}" srcOrd="5" destOrd="0" parTransId="{DA1A1C6E-0C0F-469A-A0FE-CE7284177443}" sibTransId="{B16FF86E-8FF8-4E2D-8AF3-BC999317B74E}"/>
    <dgm:cxn modelId="{AC39E238-F0E2-4995-9060-74DCDE23FE07}" srcId="{AAAF25C8-871C-4630-94A1-E19D8D773889}" destId="{67A08F77-972C-47BD-A719-10E2B01B797B}" srcOrd="3" destOrd="0" parTransId="{37EC23E2-B299-462F-9669-6F1DAC33CCE3}" sibTransId="{B02A2CAF-CA29-456E-B266-10216A372560}"/>
    <dgm:cxn modelId="{8342063E-2A9F-4590-8F79-52D89859995C}" type="presOf" srcId="{CFF107EF-3A30-4C7A-806C-62868A77C4E9}" destId="{8EF24A2F-F90C-46AE-9D8D-1E89EAFAD389}" srcOrd="0" destOrd="0" presId="urn:microsoft.com/office/officeart/2011/layout/HexagonRadial"/>
    <dgm:cxn modelId="{67829448-F826-4FA7-82A1-B3CAF3FA8B13}" srcId="{E40CB42F-23FD-4BC9-8FD4-7FA6C6B09A6C}" destId="{AAAF25C8-871C-4630-94A1-E19D8D773889}" srcOrd="0" destOrd="0" parTransId="{BFDDC3E5-30F2-4052-8E2E-0F12B2BB3A38}" sibTransId="{D57A68D4-F82E-4E07-BDE6-38431E65AA9E}"/>
    <dgm:cxn modelId="{CC6B0A4A-1C10-420F-963B-5E970107000E}" type="presOf" srcId="{AAAF25C8-871C-4630-94A1-E19D8D773889}" destId="{3EE8EB5A-E555-446D-A0A5-F82070F3A80D}" srcOrd="0" destOrd="0" presId="urn:microsoft.com/office/officeart/2011/layout/HexagonRadial"/>
    <dgm:cxn modelId="{4720236E-6162-4049-BB38-014E087CB031}" type="presOf" srcId="{3D3CD387-258E-46B8-99F2-3C3B5AB7350D}" destId="{586ADD88-FF14-47F5-B142-31CD4EEE81F8}" srcOrd="0" destOrd="0" presId="urn:microsoft.com/office/officeart/2011/layout/HexagonRadial"/>
    <dgm:cxn modelId="{03148E84-4C30-4372-940A-9D04EF29475B}" type="presOf" srcId="{67A08F77-972C-47BD-A719-10E2B01B797B}" destId="{C8612D74-427C-4F8E-84BF-DC666C62B05A}" srcOrd="0" destOrd="0" presId="urn:microsoft.com/office/officeart/2011/layout/HexagonRadial"/>
    <dgm:cxn modelId="{3909AF88-A3BB-47F6-BD45-A9428503CF65}" srcId="{AAAF25C8-871C-4630-94A1-E19D8D773889}" destId="{3D3CD387-258E-46B8-99F2-3C3B5AB7350D}" srcOrd="1" destOrd="0" parTransId="{2FB0A953-1A14-4335-B5BC-F1C424AEEBFE}" sibTransId="{2F64BF46-E142-4101-959C-5EAED2BD7FD8}"/>
    <dgm:cxn modelId="{2B99DF8E-78E8-4AB5-A116-464F2A307808}" srcId="{AAAF25C8-871C-4630-94A1-E19D8D773889}" destId="{CFF107EF-3A30-4C7A-806C-62868A77C4E9}" srcOrd="2" destOrd="0" parTransId="{14262CF5-78A2-4BB8-8030-A7E26EFAD51E}" sibTransId="{CCE196E3-C041-4E3A-84EA-48B70BF2CF16}"/>
    <dgm:cxn modelId="{774DFC97-D6B1-4456-BA34-537A9421371E}" srcId="{AAAF25C8-871C-4630-94A1-E19D8D773889}" destId="{FB391666-A1DC-4CEE-A3C0-0805944A01F3}" srcOrd="4" destOrd="0" parTransId="{E4385343-A3BF-4D94-98F7-7D27EBAE9972}" sibTransId="{5052F231-8AAC-4A97-8706-BCD2A78CB329}"/>
    <dgm:cxn modelId="{600001A6-6160-4B4A-A24A-CB63DB4803A2}" type="presOf" srcId="{71FA76B1-1D69-4A55-8B21-90643C0FD422}" destId="{402A684E-AFFF-4F28-A906-FD18A0BC64EB}" srcOrd="0" destOrd="0" presId="urn:microsoft.com/office/officeart/2011/layout/HexagonRadial"/>
    <dgm:cxn modelId="{DA3847D6-E58F-49D1-BC26-00803F1D05C6}" srcId="{AAAF25C8-871C-4630-94A1-E19D8D773889}" destId="{A3EF7B53-2766-4E07-9D4E-356ECA64E4BD}" srcOrd="0" destOrd="0" parTransId="{7D98CAF0-780B-495C-A14B-C36E8871C748}" sibTransId="{E8210221-BE1C-4D04-9567-3E4E93741318}"/>
    <dgm:cxn modelId="{F6F03DE2-B872-4C9E-A4AF-D2618E8E0F6B}" type="presOf" srcId="{A3EF7B53-2766-4E07-9D4E-356ECA64E4BD}" destId="{A773D605-1298-440B-A4A9-C9CAD0382417}" srcOrd="0" destOrd="0" presId="urn:microsoft.com/office/officeart/2011/layout/HexagonRadial"/>
    <dgm:cxn modelId="{C66455D2-534D-49CE-AD88-53B2024328BD}" type="presParOf" srcId="{334D12BC-4FB1-42EF-9876-ED3FC3F8B5D8}" destId="{3EE8EB5A-E555-446D-A0A5-F82070F3A80D}" srcOrd="0" destOrd="0" presId="urn:microsoft.com/office/officeart/2011/layout/HexagonRadial"/>
    <dgm:cxn modelId="{A975A0AD-34D7-411E-AAE6-ECAB30E8E27D}" type="presParOf" srcId="{334D12BC-4FB1-42EF-9876-ED3FC3F8B5D8}" destId="{E97880B8-4023-4657-987A-2889B8F5F74A}" srcOrd="1" destOrd="0" presId="urn:microsoft.com/office/officeart/2011/layout/HexagonRadial"/>
    <dgm:cxn modelId="{4E4E0382-DE43-479C-A9EE-5549A8CFF8EC}" type="presParOf" srcId="{E97880B8-4023-4657-987A-2889B8F5F74A}" destId="{BAF7D6DA-9091-4E22-8B31-539D4152322E}" srcOrd="0" destOrd="0" presId="urn:microsoft.com/office/officeart/2011/layout/HexagonRadial"/>
    <dgm:cxn modelId="{88DEBD43-B57A-4C9F-908F-E9D7CB2DEE29}" type="presParOf" srcId="{334D12BC-4FB1-42EF-9876-ED3FC3F8B5D8}" destId="{A773D605-1298-440B-A4A9-C9CAD0382417}" srcOrd="2" destOrd="0" presId="urn:microsoft.com/office/officeart/2011/layout/HexagonRadial"/>
    <dgm:cxn modelId="{05840EF7-8109-4C46-B277-4A95A5B40220}" type="presParOf" srcId="{334D12BC-4FB1-42EF-9876-ED3FC3F8B5D8}" destId="{5CAFAA29-19D6-4F4F-BC14-F6547538CE96}" srcOrd="3" destOrd="0" presId="urn:microsoft.com/office/officeart/2011/layout/HexagonRadial"/>
    <dgm:cxn modelId="{F29B59FB-C4A5-4944-8391-DF9C00C996FD}" type="presParOf" srcId="{5CAFAA29-19D6-4F4F-BC14-F6547538CE96}" destId="{B8F42D89-1D13-493F-932C-8D122E484495}" srcOrd="0" destOrd="0" presId="urn:microsoft.com/office/officeart/2011/layout/HexagonRadial"/>
    <dgm:cxn modelId="{8A7E6692-4F0D-4475-8622-A4F7179233BB}" type="presParOf" srcId="{334D12BC-4FB1-42EF-9876-ED3FC3F8B5D8}" destId="{586ADD88-FF14-47F5-B142-31CD4EEE81F8}" srcOrd="4" destOrd="0" presId="urn:microsoft.com/office/officeart/2011/layout/HexagonRadial"/>
    <dgm:cxn modelId="{8530EAE8-3E8D-45FF-869B-55D99F4B241C}" type="presParOf" srcId="{334D12BC-4FB1-42EF-9876-ED3FC3F8B5D8}" destId="{06CAB98C-8EEB-459F-BD01-8E0B095C11A5}" srcOrd="5" destOrd="0" presId="urn:microsoft.com/office/officeart/2011/layout/HexagonRadial"/>
    <dgm:cxn modelId="{EB286EEC-1303-402E-9C18-5BDDFD8F436F}" type="presParOf" srcId="{06CAB98C-8EEB-459F-BD01-8E0B095C11A5}" destId="{200A485B-C258-4806-85B1-08D20EC6FE57}" srcOrd="0" destOrd="0" presId="urn:microsoft.com/office/officeart/2011/layout/HexagonRadial"/>
    <dgm:cxn modelId="{B32A255A-E83D-4AE5-BDB0-57CC2202DEB6}" type="presParOf" srcId="{334D12BC-4FB1-42EF-9876-ED3FC3F8B5D8}" destId="{8EF24A2F-F90C-46AE-9D8D-1E89EAFAD389}" srcOrd="6" destOrd="0" presId="urn:microsoft.com/office/officeart/2011/layout/HexagonRadial"/>
    <dgm:cxn modelId="{7830F01E-E1F7-47EA-B99D-E05754A922A7}" type="presParOf" srcId="{334D12BC-4FB1-42EF-9876-ED3FC3F8B5D8}" destId="{BA7F9212-9D63-4B84-A1B7-3A8840892957}" srcOrd="7" destOrd="0" presId="urn:microsoft.com/office/officeart/2011/layout/HexagonRadial"/>
    <dgm:cxn modelId="{B3477520-3A09-45C4-8264-AA319B586F68}" type="presParOf" srcId="{BA7F9212-9D63-4B84-A1B7-3A8840892957}" destId="{24AD95C4-77BA-4799-93B4-3B255DAE63B6}" srcOrd="0" destOrd="0" presId="urn:microsoft.com/office/officeart/2011/layout/HexagonRadial"/>
    <dgm:cxn modelId="{F5CACEC5-0A3A-47BA-B987-7D8160E559AF}" type="presParOf" srcId="{334D12BC-4FB1-42EF-9876-ED3FC3F8B5D8}" destId="{C8612D74-427C-4F8E-84BF-DC666C62B05A}" srcOrd="8" destOrd="0" presId="urn:microsoft.com/office/officeart/2011/layout/HexagonRadial"/>
    <dgm:cxn modelId="{2B231DEF-920F-421F-922F-F37518296E33}" type="presParOf" srcId="{334D12BC-4FB1-42EF-9876-ED3FC3F8B5D8}" destId="{ABCC25FD-ACA2-4C3A-BFF9-D6029DE4C505}" srcOrd="9" destOrd="0" presId="urn:microsoft.com/office/officeart/2011/layout/HexagonRadial"/>
    <dgm:cxn modelId="{480AE396-2CB8-4EC5-B62A-00207EF0B638}" type="presParOf" srcId="{ABCC25FD-ACA2-4C3A-BFF9-D6029DE4C505}" destId="{7D970313-3321-4195-A088-0356FACE228A}" srcOrd="0" destOrd="0" presId="urn:microsoft.com/office/officeart/2011/layout/HexagonRadial"/>
    <dgm:cxn modelId="{2EDDE54C-6C00-40B4-B5FB-76CCD8FD1F55}" type="presParOf" srcId="{334D12BC-4FB1-42EF-9876-ED3FC3F8B5D8}" destId="{5F072AB4-3140-40ED-B19E-84319F9001F9}" srcOrd="10" destOrd="0" presId="urn:microsoft.com/office/officeart/2011/layout/HexagonRadial"/>
    <dgm:cxn modelId="{73B4216C-DF41-422C-8B46-F616C4A7BFA4}" type="presParOf" srcId="{334D12BC-4FB1-42EF-9876-ED3FC3F8B5D8}" destId="{78F3F3C4-854B-411C-80F8-4FDEB3401BA8}" srcOrd="11" destOrd="0" presId="urn:microsoft.com/office/officeart/2011/layout/HexagonRadial"/>
    <dgm:cxn modelId="{75CD61DC-EA3B-4762-9241-89BB2F872D74}" type="presParOf" srcId="{78F3F3C4-854B-411C-80F8-4FDEB3401BA8}" destId="{D97D400F-69B1-4B21-86A9-1BC122A53399}" srcOrd="0" destOrd="0" presId="urn:microsoft.com/office/officeart/2011/layout/HexagonRadial"/>
    <dgm:cxn modelId="{0A4D4AD7-A490-4D55-9768-43F56D29835D}" type="presParOf" srcId="{334D12BC-4FB1-42EF-9876-ED3FC3F8B5D8}" destId="{402A684E-AFFF-4F28-A906-FD18A0BC64E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E103B-81F0-4400-8370-C9DA30DB8074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37A905F-B19F-4223-859A-C3F6DD34C754}">
      <dgm:prSet phldrT="[文字]" custT="1"/>
      <dgm:spPr/>
      <dgm:t>
        <a:bodyPr/>
        <a:lstStyle/>
        <a:p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Approval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November 27, 2013</a:t>
          </a:r>
          <a:endParaRPr lang="zh-TW" altLang="en-US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4D11E0-8CC9-43DE-8351-D196ED182C44}" type="parTrans" cxnId="{4DA83079-68EA-4033-8AB3-7C6A16BA4BB3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9917FA-D6B9-4592-BCF1-45ABE3C3B2D2}" type="sibTrans" cxnId="{4DA83079-68EA-4033-8AB3-7C6A16BA4BB3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41D028-7EF5-4362-835A-502D56FDE53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GISA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Feb. 21, 2014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 via GISA Capital Raising System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2.89 million (NTD 10/share)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# Employees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</a:p>
      </dgm:t>
    </dgm:pt>
    <dgm:pt modelId="{3DCD2C39-4EF8-405F-9145-FA61A9480EBE}" type="parTrans" cxnId="{762D0AA2-8455-48A8-A22E-E583E79CFE1E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E9923E-377C-4483-8E5B-0B89C9F69D30}" type="sibTrans" cxnId="{762D0AA2-8455-48A8-A22E-E583E79CFE1E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048A66-75AD-4E24-958B-A0193B46CCCC}">
      <dgm:prSet phldrT="[文字]" custT="1"/>
      <dgm:spPr/>
      <dgm:t>
        <a:bodyPr tIns="144000"/>
        <a:lstStyle/>
        <a:p>
          <a:endParaRPr lang="en-US" altLang="zh-TW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Emerging Stock Board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December 26, 2014 (NTD55/share)</a:t>
          </a:r>
          <a:endParaRPr lang="zh-TW" altLang="en-US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C5A12C-DC52-434C-B387-783227F51D6B}" type="parTrans" cxnId="{1F58EDA8-611D-498E-9E0F-3934EFCB899A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4835A-D75A-4D12-B370-06512023F3A8}" type="sibTrans" cxnId="{1F58EDA8-611D-498E-9E0F-3934EFCB899A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D7B033-86A0-4086-B1A8-B558BB49073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Listed on </a:t>
          </a:r>
          <a:r>
            <a:rPr lang="en-US" altLang="zh-TW" sz="15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TPEx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Main Board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December 29, 2015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122 </a:t>
          </a:r>
          <a:r>
            <a:rPr lang="en-US" altLang="zh-TW" sz="15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millio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(NTD76/share)</a:t>
          </a:r>
        </a:p>
      </dgm:t>
    </dgm:pt>
    <dgm:pt modelId="{28988BB3-67AF-4914-953B-1E0DD73C1CD5}" type="parTrans" cxnId="{28882DB8-3E0F-48E8-B677-98C932B9CBA9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459CFD-BB5C-4A8E-B5F5-F1FBDF7FD7FC}" type="sibTrans" cxnId="{28882DB8-3E0F-48E8-B677-98C932B9CBA9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430DE3-AF33-46E4-9C1A-B9F5B9831EA7}">
      <dgm:prSet custT="1"/>
      <dgm:spPr/>
      <dgm:t>
        <a:bodyPr/>
        <a:lstStyle/>
        <a:p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IPO Date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November 6, 2014</a:t>
          </a:r>
          <a:endParaRPr lang="zh-TW" altLang="en-US" sz="1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BAA155-0037-47C5-8735-3B6AC0182727}" type="parTrans" cxnId="{C3E850B5-D615-4350-AB4B-ECAE524D987C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AEE67C-BE30-4970-BE67-C8F5A48F559F}" type="sibTrans" cxnId="{C3E850B5-D615-4350-AB4B-ECAE524D987C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F93DA8-4DC7-4581-AF9A-DEB27142DD89}" type="pres">
      <dgm:prSet presAssocID="{314E103B-81F0-4400-8370-C9DA30DB8074}" presName="linear" presStyleCnt="0">
        <dgm:presLayoutVars>
          <dgm:dir/>
          <dgm:animLvl val="lvl"/>
          <dgm:resizeHandles val="exact"/>
        </dgm:presLayoutVars>
      </dgm:prSet>
      <dgm:spPr/>
    </dgm:pt>
    <dgm:pt modelId="{3E7091F9-778F-48E8-B2A9-25A70BBC5A86}" type="pres">
      <dgm:prSet presAssocID="{937A905F-B19F-4223-859A-C3F6DD34C754}" presName="parentLin" presStyleCnt="0"/>
      <dgm:spPr/>
    </dgm:pt>
    <dgm:pt modelId="{D8440739-55C7-48DA-9C8F-8EDC180D1381}" type="pres">
      <dgm:prSet presAssocID="{937A905F-B19F-4223-859A-C3F6DD34C754}" presName="parentLeftMargin" presStyleLbl="node1" presStyleIdx="0" presStyleCnt="5"/>
      <dgm:spPr/>
    </dgm:pt>
    <dgm:pt modelId="{1383B291-AEB5-4C43-AE68-E2E6BDA65491}" type="pres">
      <dgm:prSet presAssocID="{937A905F-B19F-4223-859A-C3F6DD34C754}" presName="parentText" presStyleLbl="node1" presStyleIdx="0" presStyleCnt="5" custScaleX="131135" custScaleY="98754">
        <dgm:presLayoutVars>
          <dgm:chMax val="0"/>
          <dgm:bulletEnabled val="1"/>
        </dgm:presLayoutVars>
      </dgm:prSet>
      <dgm:spPr/>
    </dgm:pt>
    <dgm:pt modelId="{B836B113-B65F-424A-B792-1AF8994BDA0E}" type="pres">
      <dgm:prSet presAssocID="{937A905F-B19F-4223-859A-C3F6DD34C754}" presName="negativeSpace" presStyleCnt="0"/>
      <dgm:spPr/>
    </dgm:pt>
    <dgm:pt modelId="{3AB11048-B4E1-4F90-A2FB-F87FE2F194EE}" type="pres">
      <dgm:prSet presAssocID="{937A905F-B19F-4223-859A-C3F6DD34C754}" presName="childText" presStyleLbl="conFgAcc1" presStyleIdx="0" presStyleCnt="5">
        <dgm:presLayoutVars>
          <dgm:bulletEnabled val="1"/>
        </dgm:presLayoutVars>
      </dgm:prSet>
      <dgm:spPr/>
    </dgm:pt>
    <dgm:pt modelId="{6328EB0B-8DB0-42B7-AE88-96EAFBFFA5C9}" type="pres">
      <dgm:prSet presAssocID="{369917FA-D6B9-4592-BCF1-45ABE3C3B2D2}" presName="spaceBetweenRectangles" presStyleCnt="0"/>
      <dgm:spPr/>
    </dgm:pt>
    <dgm:pt modelId="{5F46A85D-31D0-4573-AF38-3CC01AF07595}" type="pres">
      <dgm:prSet presAssocID="{7141D028-7EF5-4362-835A-502D56FDE53C}" presName="parentLin" presStyleCnt="0"/>
      <dgm:spPr/>
    </dgm:pt>
    <dgm:pt modelId="{313B0E45-F575-4374-9C1A-52E837074317}" type="pres">
      <dgm:prSet presAssocID="{7141D028-7EF5-4362-835A-502D56FDE53C}" presName="parentLeftMargin" presStyleLbl="node1" presStyleIdx="0" presStyleCnt="5"/>
      <dgm:spPr/>
    </dgm:pt>
    <dgm:pt modelId="{C735D51E-6A37-4C63-B023-39285E35BA0D}" type="pres">
      <dgm:prSet presAssocID="{7141D028-7EF5-4362-835A-502D56FDE53C}" presName="parentText" presStyleLbl="node1" presStyleIdx="1" presStyleCnt="5" custScaleX="131135" custScaleY="293443">
        <dgm:presLayoutVars>
          <dgm:chMax val="0"/>
          <dgm:bulletEnabled val="1"/>
        </dgm:presLayoutVars>
      </dgm:prSet>
      <dgm:spPr/>
    </dgm:pt>
    <dgm:pt modelId="{E4EB9E9E-5C54-4595-B6F9-7DB27F7BB6E0}" type="pres">
      <dgm:prSet presAssocID="{7141D028-7EF5-4362-835A-502D56FDE53C}" presName="negativeSpace" presStyleCnt="0"/>
      <dgm:spPr/>
    </dgm:pt>
    <dgm:pt modelId="{4C6DFF2F-C0B9-4B8E-BE70-0BBD32253455}" type="pres">
      <dgm:prSet presAssocID="{7141D028-7EF5-4362-835A-502D56FDE53C}" presName="childText" presStyleLbl="conFgAcc1" presStyleIdx="1" presStyleCnt="5">
        <dgm:presLayoutVars>
          <dgm:bulletEnabled val="1"/>
        </dgm:presLayoutVars>
      </dgm:prSet>
      <dgm:spPr/>
    </dgm:pt>
    <dgm:pt modelId="{B79BF7F3-2560-44C2-908B-79ACD59486AC}" type="pres">
      <dgm:prSet presAssocID="{A4E9923E-377C-4483-8E5B-0B89C9F69D30}" presName="spaceBetweenRectangles" presStyleCnt="0"/>
      <dgm:spPr/>
    </dgm:pt>
    <dgm:pt modelId="{2FF0122E-5C4E-4FD3-95DC-8EA6FD3ED210}" type="pres">
      <dgm:prSet presAssocID="{C4430DE3-AF33-46E4-9C1A-B9F5B9831EA7}" presName="parentLin" presStyleCnt="0"/>
      <dgm:spPr/>
    </dgm:pt>
    <dgm:pt modelId="{599DB9B6-40E4-4A04-BE26-B168DB5C11CE}" type="pres">
      <dgm:prSet presAssocID="{C4430DE3-AF33-46E4-9C1A-B9F5B9831EA7}" presName="parentLeftMargin" presStyleLbl="node1" presStyleIdx="1" presStyleCnt="5"/>
      <dgm:spPr/>
    </dgm:pt>
    <dgm:pt modelId="{C4353842-F18F-4E54-AB94-246046DDCD40}" type="pres">
      <dgm:prSet presAssocID="{C4430DE3-AF33-46E4-9C1A-B9F5B9831EA7}" presName="parentText" presStyleLbl="node1" presStyleIdx="2" presStyleCnt="5" custScaleX="131366" custLinFactNeighborX="-9674" custLinFactNeighborY="-6816">
        <dgm:presLayoutVars>
          <dgm:chMax val="0"/>
          <dgm:bulletEnabled val="1"/>
        </dgm:presLayoutVars>
      </dgm:prSet>
      <dgm:spPr/>
    </dgm:pt>
    <dgm:pt modelId="{314E2CD5-F918-481A-B2A3-E39181C0EAAB}" type="pres">
      <dgm:prSet presAssocID="{C4430DE3-AF33-46E4-9C1A-B9F5B9831EA7}" presName="negativeSpace" presStyleCnt="0"/>
      <dgm:spPr/>
    </dgm:pt>
    <dgm:pt modelId="{FD1B5A06-C646-4DF9-81EE-1F67D320E715}" type="pres">
      <dgm:prSet presAssocID="{C4430DE3-AF33-46E4-9C1A-B9F5B9831EA7}" presName="childText" presStyleLbl="conFgAcc1" presStyleIdx="2" presStyleCnt="5">
        <dgm:presLayoutVars>
          <dgm:bulletEnabled val="1"/>
        </dgm:presLayoutVars>
      </dgm:prSet>
      <dgm:spPr/>
    </dgm:pt>
    <dgm:pt modelId="{EBEA3CFB-7734-4700-B989-FC4DB9813107}" type="pres">
      <dgm:prSet presAssocID="{0DAEE67C-BE30-4970-BE67-C8F5A48F559F}" presName="spaceBetweenRectangles" presStyleCnt="0"/>
      <dgm:spPr/>
    </dgm:pt>
    <dgm:pt modelId="{2B30033F-90B9-4ACB-8DC6-F099A42DE20B}" type="pres">
      <dgm:prSet presAssocID="{F1048A66-75AD-4E24-958B-A0193B46CCCC}" presName="parentLin" presStyleCnt="0"/>
      <dgm:spPr/>
    </dgm:pt>
    <dgm:pt modelId="{C19EDDDE-77B2-4E77-A355-559AC5E8A566}" type="pres">
      <dgm:prSet presAssocID="{F1048A66-75AD-4E24-958B-A0193B46CCCC}" presName="parentLeftMargin" presStyleLbl="node1" presStyleIdx="2" presStyleCnt="5"/>
      <dgm:spPr/>
    </dgm:pt>
    <dgm:pt modelId="{78A24D39-6818-4265-82B8-F31520768870}" type="pres">
      <dgm:prSet presAssocID="{F1048A66-75AD-4E24-958B-A0193B46CCCC}" presName="parentText" presStyleLbl="node1" presStyleIdx="3" presStyleCnt="5" custScaleX="132022" custScaleY="151812">
        <dgm:presLayoutVars>
          <dgm:chMax val="0"/>
          <dgm:bulletEnabled val="1"/>
        </dgm:presLayoutVars>
      </dgm:prSet>
      <dgm:spPr/>
    </dgm:pt>
    <dgm:pt modelId="{4A2C035E-54EC-4FE0-9EEC-287F9BFE2809}" type="pres">
      <dgm:prSet presAssocID="{F1048A66-75AD-4E24-958B-A0193B46CCCC}" presName="negativeSpace" presStyleCnt="0"/>
      <dgm:spPr/>
    </dgm:pt>
    <dgm:pt modelId="{E1B867BE-ECE4-49AD-9725-8CF22924092E}" type="pres">
      <dgm:prSet presAssocID="{F1048A66-75AD-4E24-958B-A0193B46CCCC}" presName="childText" presStyleLbl="conFgAcc1" presStyleIdx="3" presStyleCnt="5">
        <dgm:presLayoutVars>
          <dgm:bulletEnabled val="1"/>
        </dgm:presLayoutVars>
      </dgm:prSet>
      <dgm:spPr/>
    </dgm:pt>
    <dgm:pt modelId="{EE7A8469-3322-415A-8B47-35B74DCE18B5}" type="pres">
      <dgm:prSet presAssocID="{DFD4835A-D75A-4D12-B370-06512023F3A8}" presName="spaceBetweenRectangles" presStyleCnt="0"/>
      <dgm:spPr/>
    </dgm:pt>
    <dgm:pt modelId="{F35F27F4-24FD-4713-9577-DAEAF052B4D6}" type="pres">
      <dgm:prSet presAssocID="{2BD7B033-86A0-4086-B1A8-B558BB490738}" presName="parentLin" presStyleCnt="0"/>
      <dgm:spPr/>
    </dgm:pt>
    <dgm:pt modelId="{0E6E137B-7330-4C6A-A275-10FAC1204087}" type="pres">
      <dgm:prSet presAssocID="{2BD7B033-86A0-4086-B1A8-B558BB490738}" presName="parentLeftMargin" presStyleLbl="node1" presStyleIdx="3" presStyleCnt="5"/>
      <dgm:spPr/>
    </dgm:pt>
    <dgm:pt modelId="{2DB8C4C7-5A84-4235-B446-61D4D2A334D7}" type="pres">
      <dgm:prSet presAssocID="{2BD7B033-86A0-4086-B1A8-B558BB490738}" presName="parentText" presStyleLbl="node1" presStyleIdx="4" presStyleCnt="5" custScaleX="129778" custScaleY="276887" custLinFactNeighborX="-5138" custLinFactNeighborY="5417">
        <dgm:presLayoutVars>
          <dgm:chMax val="0"/>
          <dgm:bulletEnabled val="1"/>
        </dgm:presLayoutVars>
      </dgm:prSet>
      <dgm:spPr/>
    </dgm:pt>
    <dgm:pt modelId="{76743BE7-11AB-4C14-8C1F-CC4DBE08B4D0}" type="pres">
      <dgm:prSet presAssocID="{2BD7B033-86A0-4086-B1A8-B558BB490738}" presName="negativeSpace" presStyleCnt="0"/>
      <dgm:spPr/>
    </dgm:pt>
    <dgm:pt modelId="{454D773B-8209-4BA6-8771-B9F076E04D49}" type="pres">
      <dgm:prSet presAssocID="{2BD7B033-86A0-4086-B1A8-B558BB490738}" presName="childText" presStyleLbl="conFgAcc1" presStyleIdx="4" presStyleCnt="5" custLinFactY="27357" custLinFactNeighborX="217" custLinFactNeighborY="100000">
        <dgm:presLayoutVars>
          <dgm:bulletEnabled val="1"/>
        </dgm:presLayoutVars>
      </dgm:prSet>
      <dgm:spPr/>
    </dgm:pt>
  </dgm:ptLst>
  <dgm:cxnLst>
    <dgm:cxn modelId="{2AA9A003-6893-43A9-A5AA-EBB141E05DC8}" type="presOf" srcId="{7141D028-7EF5-4362-835A-502D56FDE53C}" destId="{313B0E45-F575-4374-9C1A-52E837074317}" srcOrd="0" destOrd="0" presId="urn:microsoft.com/office/officeart/2005/8/layout/list1"/>
    <dgm:cxn modelId="{EE4B060C-2BE4-49DF-92A4-8C6EB0991C18}" type="presOf" srcId="{937A905F-B19F-4223-859A-C3F6DD34C754}" destId="{1383B291-AEB5-4C43-AE68-E2E6BDA65491}" srcOrd="1" destOrd="0" presId="urn:microsoft.com/office/officeart/2005/8/layout/list1"/>
    <dgm:cxn modelId="{DD48F91A-AADC-48AE-9829-6B8AB8539CAC}" type="presOf" srcId="{937A905F-B19F-4223-859A-C3F6DD34C754}" destId="{D8440739-55C7-48DA-9C8F-8EDC180D1381}" srcOrd="0" destOrd="0" presId="urn:microsoft.com/office/officeart/2005/8/layout/list1"/>
    <dgm:cxn modelId="{36D6F464-43CF-4215-A9F0-1958B3F82F44}" type="presOf" srcId="{C4430DE3-AF33-46E4-9C1A-B9F5B9831EA7}" destId="{599DB9B6-40E4-4A04-BE26-B168DB5C11CE}" srcOrd="0" destOrd="0" presId="urn:microsoft.com/office/officeart/2005/8/layout/list1"/>
    <dgm:cxn modelId="{4DA83079-68EA-4033-8AB3-7C6A16BA4BB3}" srcId="{314E103B-81F0-4400-8370-C9DA30DB8074}" destId="{937A905F-B19F-4223-859A-C3F6DD34C754}" srcOrd="0" destOrd="0" parTransId="{D74D11E0-8CC9-43DE-8351-D196ED182C44}" sibTransId="{369917FA-D6B9-4592-BCF1-45ABE3C3B2D2}"/>
    <dgm:cxn modelId="{0424F559-4B38-4744-93A8-96D521871E62}" type="presOf" srcId="{7141D028-7EF5-4362-835A-502D56FDE53C}" destId="{C735D51E-6A37-4C63-B023-39285E35BA0D}" srcOrd="1" destOrd="0" presId="urn:microsoft.com/office/officeart/2005/8/layout/list1"/>
    <dgm:cxn modelId="{C846E190-0229-4D2F-ACAA-23CA9413CC29}" type="presOf" srcId="{2BD7B033-86A0-4086-B1A8-B558BB490738}" destId="{2DB8C4C7-5A84-4235-B446-61D4D2A334D7}" srcOrd="1" destOrd="0" presId="urn:microsoft.com/office/officeart/2005/8/layout/list1"/>
    <dgm:cxn modelId="{3D757191-79C6-47FC-93D5-97FCD497A950}" type="presOf" srcId="{F1048A66-75AD-4E24-958B-A0193B46CCCC}" destId="{C19EDDDE-77B2-4E77-A355-559AC5E8A566}" srcOrd="0" destOrd="0" presId="urn:microsoft.com/office/officeart/2005/8/layout/list1"/>
    <dgm:cxn modelId="{762D0AA2-8455-48A8-A22E-E583E79CFE1E}" srcId="{314E103B-81F0-4400-8370-C9DA30DB8074}" destId="{7141D028-7EF5-4362-835A-502D56FDE53C}" srcOrd="1" destOrd="0" parTransId="{3DCD2C39-4EF8-405F-9145-FA61A9480EBE}" sibTransId="{A4E9923E-377C-4483-8E5B-0B89C9F69D30}"/>
    <dgm:cxn modelId="{A9640DA2-21FA-4EFC-93C6-0DDD32EEE253}" type="presOf" srcId="{2BD7B033-86A0-4086-B1A8-B558BB490738}" destId="{0E6E137B-7330-4C6A-A275-10FAC1204087}" srcOrd="0" destOrd="0" presId="urn:microsoft.com/office/officeart/2005/8/layout/list1"/>
    <dgm:cxn modelId="{1F58EDA8-611D-498E-9E0F-3934EFCB899A}" srcId="{314E103B-81F0-4400-8370-C9DA30DB8074}" destId="{F1048A66-75AD-4E24-958B-A0193B46CCCC}" srcOrd="3" destOrd="0" parTransId="{BCC5A12C-DC52-434C-B387-783227F51D6B}" sibTransId="{DFD4835A-D75A-4D12-B370-06512023F3A8}"/>
    <dgm:cxn modelId="{C3E850B5-D615-4350-AB4B-ECAE524D987C}" srcId="{314E103B-81F0-4400-8370-C9DA30DB8074}" destId="{C4430DE3-AF33-46E4-9C1A-B9F5B9831EA7}" srcOrd="2" destOrd="0" parTransId="{39BAA155-0037-47C5-8735-3B6AC0182727}" sibTransId="{0DAEE67C-BE30-4970-BE67-C8F5A48F559F}"/>
    <dgm:cxn modelId="{28882DB8-3E0F-48E8-B677-98C932B9CBA9}" srcId="{314E103B-81F0-4400-8370-C9DA30DB8074}" destId="{2BD7B033-86A0-4086-B1A8-B558BB490738}" srcOrd="4" destOrd="0" parTransId="{28988BB3-67AF-4914-953B-1E0DD73C1CD5}" sibTransId="{6D459CFD-BB5C-4A8E-B5F5-F1FBDF7FD7FC}"/>
    <dgm:cxn modelId="{420570CA-51FA-43F9-BC42-A348480940FB}" type="presOf" srcId="{F1048A66-75AD-4E24-958B-A0193B46CCCC}" destId="{78A24D39-6818-4265-82B8-F31520768870}" srcOrd="1" destOrd="0" presId="urn:microsoft.com/office/officeart/2005/8/layout/list1"/>
    <dgm:cxn modelId="{86A88ECF-F272-4244-AA0E-E94FA5FA3264}" type="presOf" srcId="{314E103B-81F0-4400-8370-C9DA30DB8074}" destId="{ACF93DA8-4DC7-4581-AF9A-DEB27142DD89}" srcOrd="0" destOrd="0" presId="urn:microsoft.com/office/officeart/2005/8/layout/list1"/>
    <dgm:cxn modelId="{7EA7B8F4-66A1-46C4-A455-01EB82B7CC9F}" type="presOf" srcId="{C4430DE3-AF33-46E4-9C1A-B9F5B9831EA7}" destId="{C4353842-F18F-4E54-AB94-246046DDCD40}" srcOrd="1" destOrd="0" presId="urn:microsoft.com/office/officeart/2005/8/layout/list1"/>
    <dgm:cxn modelId="{7EBFF078-E71F-4ACD-8588-34AD3BA01B1E}" type="presParOf" srcId="{ACF93DA8-4DC7-4581-AF9A-DEB27142DD89}" destId="{3E7091F9-778F-48E8-B2A9-25A70BBC5A86}" srcOrd="0" destOrd="0" presId="urn:microsoft.com/office/officeart/2005/8/layout/list1"/>
    <dgm:cxn modelId="{0EBFF414-EA7C-4D84-A015-665D0E5FF08E}" type="presParOf" srcId="{3E7091F9-778F-48E8-B2A9-25A70BBC5A86}" destId="{D8440739-55C7-48DA-9C8F-8EDC180D1381}" srcOrd="0" destOrd="0" presId="urn:microsoft.com/office/officeart/2005/8/layout/list1"/>
    <dgm:cxn modelId="{45B404B7-96F7-46C1-AB2B-9B9875F6DCE7}" type="presParOf" srcId="{3E7091F9-778F-48E8-B2A9-25A70BBC5A86}" destId="{1383B291-AEB5-4C43-AE68-E2E6BDA65491}" srcOrd="1" destOrd="0" presId="urn:microsoft.com/office/officeart/2005/8/layout/list1"/>
    <dgm:cxn modelId="{01409966-CD78-423F-9A0D-2CA790360BA7}" type="presParOf" srcId="{ACF93DA8-4DC7-4581-AF9A-DEB27142DD89}" destId="{B836B113-B65F-424A-B792-1AF8994BDA0E}" srcOrd="1" destOrd="0" presId="urn:microsoft.com/office/officeart/2005/8/layout/list1"/>
    <dgm:cxn modelId="{A8365D7F-7D9B-410D-AE63-279F7E2DCB13}" type="presParOf" srcId="{ACF93DA8-4DC7-4581-AF9A-DEB27142DD89}" destId="{3AB11048-B4E1-4F90-A2FB-F87FE2F194EE}" srcOrd="2" destOrd="0" presId="urn:microsoft.com/office/officeart/2005/8/layout/list1"/>
    <dgm:cxn modelId="{87EB0974-A2E5-45E3-95E1-C279138F4EE3}" type="presParOf" srcId="{ACF93DA8-4DC7-4581-AF9A-DEB27142DD89}" destId="{6328EB0B-8DB0-42B7-AE88-96EAFBFFA5C9}" srcOrd="3" destOrd="0" presId="urn:microsoft.com/office/officeart/2005/8/layout/list1"/>
    <dgm:cxn modelId="{A649078C-6904-4E75-B98F-4B48ED45F320}" type="presParOf" srcId="{ACF93DA8-4DC7-4581-AF9A-DEB27142DD89}" destId="{5F46A85D-31D0-4573-AF38-3CC01AF07595}" srcOrd="4" destOrd="0" presId="urn:microsoft.com/office/officeart/2005/8/layout/list1"/>
    <dgm:cxn modelId="{A86A0132-E4F5-48A8-908B-E194BB7A5D94}" type="presParOf" srcId="{5F46A85D-31D0-4573-AF38-3CC01AF07595}" destId="{313B0E45-F575-4374-9C1A-52E837074317}" srcOrd="0" destOrd="0" presId="urn:microsoft.com/office/officeart/2005/8/layout/list1"/>
    <dgm:cxn modelId="{02220AD8-101D-46B7-840F-D4DD0E93B87B}" type="presParOf" srcId="{5F46A85D-31D0-4573-AF38-3CC01AF07595}" destId="{C735D51E-6A37-4C63-B023-39285E35BA0D}" srcOrd="1" destOrd="0" presId="urn:microsoft.com/office/officeart/2005/8/layout/list1"/>
    <dgm:cxn modelId="{6F890286-2BDC-4649-B7B6-40D80734DA25}" type="presParOf" srcId="{ACF93DA8-4DC7-4581-AF9A-DEB27142DD89}" destId="{E4EB9E9E-5C54-4595-B6F9-7DB27F7BB6E0}" srcOrd="5" destOrd="0" presId="urn:microsoft.com/office/officeart/2005/8/layout/list1"/>
    <dgm:cxn modelId="{8E888E13-2D39-49D8-83F3-A0250EE124D9}" type="presParOf" srcId="{ACF93DA8-4DC7-4581-AF9A-DEB27142DD89}" destId="{4C6DFF2F-C0B9-4B8E-BE70-0BBD32253455}" srcOrd="6" destOrd="0" presId="urn:microsoft.com/office/officeart/2005/8/layout/list1"/>
    <dgm:cxn modelId="{FB133E1C-45F5-4C69-8212-E81FE6DC77B0}" type="presParOf" srcId="{ACF93DA8-4DC7-4581-AF9A-DEB27142DD89}" destId="{B79BF7F3-2560-44C2-908B-79ACD59486AC}" srcOrd="7" destOrd="0" presId="urn:microsoft.com/office/officeart/2005/8/layout/list1"/>
    <dgm:cxn modelId="{78BC85E3-8E7A-427F-B705-7A38BAB71089}" type="presParOf" srcId="{ACF93DA8-4DC7-4581-AF9A-DEB27142DD89}" destId="{2FF0122E-5C4E-4FD3-95DC-8EA6FD3ED210}" srcOrd="8" destOrd="0" presId="urn:microsoft.com/office/officeart/2005/8/layout/list1"/>
    <dgm:cxn modelId="{17D43E6D-33AB-4D30-ADC2-9B9E5971A825}" type="presParOf" srcId="{2FF0122E-5C4E-4FD3-95DC-8EA6FD3ED210}" destId="{599DB9B6-40E4-4A04-BE26-B168DB5C11CE}" srcOrd="0" destOrd="0" presId="urn:microsoft.com/office/officeart/2005/8/layout/list1"/>
    <dgm:cxn modelId="{14D3987F-CCF0-402D-998A-DB37AA205E9C}" type="presParOf" srcId="{2FF0122E-5C4E-4FD3-95DC-8EA6FD3ED210}" destId="{C4353842-F18F-4E54-AB94-246046DDCD40}" srcOrd="1" destOrd="0" presId="urn:microsoft.com/office/officeart/2005/8/layout/list1"/>
    <dgm:cxn modelId="{FBB1E131-0E4A-461B-8561-E69DD60C34A3}" type="presParOf" srcId="{ACF93DA8-4DC7-4581-AF9A-DEB27142DD89}" destId="{314E2CD5-F918-481A-B2A3-E39181C0EAAB}" srcOrd="9" destOrd="0" presId="urn:microsoft.com/office/officeart/2005/8/layout/list1"/>
    <dgm:cxn modelId="{944FB0F7-150C-43F6-AFD4-8FD7C116D6AA}" type="presParOf" srcId="{ACF93DA8-4DC7-4581-AF9A-DEB27142DD89}" destId="{FD1B5A06-C646-4DF9-81EE-1F67D320E715}" srcOrd="10" destOrd="0" presId="urn:microsoft.com/office/officeart/2005/8/layout/list1"/>
    <dgm:cxn modelId="{6D7DF5B6-DB50-4AFE-8121-7009645349AB}" type="presParOf" srcId="{ACF93DA8-4DC7-4581-AF9A-DEB27142DD89}" destId="{EBEA3CFB-7734-4700-B989-FC4DB9813107}" srcOrd="11" destOrd="0" presId="urn:microsoft.com/office/officeart/2005/8/layout/list1"/>
    <dgm:cxn modelId="{0473CB42-8362-47CA-A875-4A378B5F445D}" type="presParOf" srcId="{ACF93DA8-4DC7-4581-AF9A-DEB27142DD89}" destId="{2B30033F-90B9-4ACB-8DC6-F099A42DE20B}" srcOrd="12" destOrd="0" presId="urn:microsoft.com/office/officeart/2005/8/layout/list1"/>
    <dgm:cxn modelId="{D359F5CF-F466-489B-B0B7-C6202BB22CBC}" type="presParOf" srcId="{2B30033F-90B9-4ACB-8DC6-F099A42DE20B}" destId="{C19EDDDE-77B2-4E77-A355-559AC5E8A566}" srcOrd="0" destOrd="0" presId="urn:microsoft.com/office/officeart/2005/8/layout/list1"/>
    <dgm:cxn modelId="{B51463BD-153D-4684-84CA-F72786D99D99}" type="presParOf" srcId="{2B30033F-90B9-4ACB-8DC6-F099A42DE20B}" destId="{78A24D39-6818-4265-82B8-F31520768870}" srcOrd="1" destOrd="0" presId="urn:microsoft.com/office/officeart/2005/8/layout/list1"/>
    <dgm:cxn modelId="{6F570043-BC2E-4EF3-81C9-39C0D87E6257}" type="presParOf" srcId="{ACF93DA8-4DC7-4581-AF9A-DEB27142DD89}" destId="{4A2C035E-54EC-4FE0-9EEC-287F9BFE2809}" srcOrd="13" destOrd="0" presId="urn:microsoft.com/office/officeart/2005/8/layout/list1"/>
    <dgm:cxn modelId="{F6AE0068-2269-4340-82BB-485D522BE03A}" type="presParOf" srcId="{ACF93DA8-4DC7-4581-AF9A-DEB27142DD89}" destId="{E1B867BE-ECE4-49AD-9725-8CF22924092E}" srcOrd="14" destOrd="0" presId="urn:microsoft.com/office/officeart/2005/8/layout/list1"/>
    <dgm:cxn modelId="{CFE0A37B-BEC9-421F-B029-ED20FF589889}" type="presParOf" srcId="{ACF93DA8-4DC7-4581-AF9A-DEB27142DD89}" destId="{EE7A8469-3322-415A-8B47-35B74DCE18B5}" srcOrd="15" destOrd="0" presId="urn:microsoft.com/office/officeart/2005/8/layout/list1"/>
    <dgm:cxn modelId="{00EF5F23-1459-4CA1-92DF-33E207192CCD}" type="presParOf" srcId="{ACF93DA8-4DC7-4581-AF9A-DEB27142DD89}" destId="{F35F27F4-24FD-4713-9577-DAEAF052B4D6}" srcOrd="16" destOrd="0" presId="urn:microsoft.com/office/officeart/2005/8/layout/list1"/>
    <dgm:cxn modelId="{6D32C400-D03C-46A0-A609-7CB8B97000F3}" type="presParOf" srcId="{F35F27F4-24FD-4713-9577-DAEAF052B4D6}" destId="{0E6E137B-7330-4C6A-A275-10FAC1204087}" srcOrd="0" destOrd="0" presId="urn:microsoft.com/office/officeart/2005/8/layout/list1"/>
    <dgm:cxn modelId="{98F83FD1-F144-4EF9-A101-344668683D1B}" type="presParOf" srcId="{F35F27F4-24FD-4713-9577-DAEAF052B4D6}" destId="{2DB8C4C7-5A84-4235-B446-61D4D2A334D7}" srcOrd="1" destOrd="0" presId="urn:microsoft.com/office/officeart/2005/8/layout/list1"/>
    <dgm:cxn modelId="{BC0572FA-D920-4B23-B589-F5DAF4247156}" type="presParOf" srcId="{ACF93DA8-4DC7-4581-AF9A-DEB27142DD89}" destId="{76743BE7-11AB-4C14-8C1F-CC4DBE08B4D0}" srcOrd="17" destOrd="0" presId="urn:microsoft.com/office/officeart/2005/8/layout/list1"/>
    <dgm:cxn modelId="{13C019F0-E5C3-4B5E-B49A-1C7F2EA36AB8}" type="presParOf" srcId="{ACF93DA8-4DC7-4581-AF9A-DEB27142DD89}" destId="{454D773B-8209-4BA6-8771-B9F076E04D4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E103B-81F0-4400-8370-C9DA30DB8074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37A905F-B19F-4223-859A-C3F6DD34C754}">
      <dgm:prSet phldrT="[文字]"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Approval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July 18, 2014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4D11E0-8CC9-43DE-8351-D196ED182C44}" type="parTrans" cxnId="{4DA83079-68EA-4033-8AB3-7C6A16BA4BB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9917FA-D6B9-4592-BCF1-45ABE3C3B2D2}" type="sibTrans" cxnId="{4DA83079-68EA-4033-8AB3-7C6A16BA4BB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41D028-7EF5-4362-835A-502D56FDE53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GISA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October 24, 2014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 via GISA Capital Raising System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NTD 2 million (NTD20/share)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# Employees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89</a:t>
          </a:r>
        </a:p>
      </dgm:t>
    </dgm:pt>
    <dgm:pt modelId="{3DCD2C39-4EF8-405F-9145-FA61A9480EBE}" type="parTrans" cxnId="{762D0AA2-8455-48A8-A22E-E583E79CFE1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E9923E-377C-4483-8E5B-0B89C9F69D30}" type="sibTrans" cxnId="{762D0AA2-8455-48A8-A22E-E583E79CFE1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048A66-75AD-4E24-958B-A0193B46CCCC}">
      <dgm:prSet phldrT="[文字]" custT="1"/>
      <dgm:spPr/>
      <dgm:t>
        <a:bodyPr tIns="144000"/>
        <a:lstStyle/>
        <a:p>
          <a:endParaRPr lang="en-US" alt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Emerging Stock Board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Feb. 15, 2016 (NTD18/share)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C5A12C-DC52-434C-B387-783227F51D6B}" type="parTrans" cxnId="{1F58EDA8-611D-498E-9E0F-3934EFCB899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4835A-D75A-4D12-B370-06512023F3A8}" type="sibTrans" cxnId="{1F58EDA8-611D-498E-9E0F-3934EFCB899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430DE3-AF33-46E4-9C1A-B9F5B9831EA7}">
      <dgm:prSet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IPO Date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April 29, 2015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BAA155-0037-47C5-8735-3B6AC0182727}" type="parTrans" cxnId="{C3E850B5-D615-4350-AB4B-ECAE524D98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AEE67C-BE30-4970-BE67-C8F5A48F559F}" type="sibTrans" cxnId="{C3E850B5-D615-4350-AB4B-ECAE524D98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F93DA8-4DC7-4581-AF9A-DEB27142DD89}" type="pres">
      <dgm:prSet presAssocID="{314E103B-81F0-4400-8370-C9DA30DB8074}" presName="linear" presStyleCnt="0">
        <dgm:presLayoutVars>
          <dgm:dir/>
          <dgm:animLvl val="lvl"/>
          <dgm:resizeHandles val="exact"/>
        </dgm:presLayoutVars>
      </dgm:prSet>
      <dgm:spPr/>
    </dgm:pt>
    <dgm:pt modelId="{3E7091F9-778F-48E8-B2A9-25A70BBC5A86}" type="pres">
      <dgm:prSet presAssocID="{937A905F-B19F-4223-859A-C3F6DD34C754}" presName="parentLin" presStyleCnt="0"/>
      <dgm:spPr/>
    </dgm:pt>
    <dgm:pt modelId="{D8440739-55C7-48DA-9C8F-8EDC180D1381}" type="pres">
      <dgm:prSet presAssocID="{937A905F-B19F-4223-859A-C3F6DD34C754}" presName="parentLeftMargin" presStyleLbl="node1" presStyleIdx="0" presStyleCnt="4"/>
      <dgm:spPr/>
    </dgm:pt>
    <dgm:pt modelId="{1383B291-AEB5-4C43-AE68-E2E6BDA65491}" type="pres">
      <dgm:prSet presAssocID="{937A905F-B19F-4223-859A-C3F6DD34C754}" presName="parentText" presStyleLbl="node1" presStyleIdx="0" presStyleCnt="4" custScaleX="131135" custScaleY="98754">
        <dgm:presLayoutVars>
          <dgm:chMax val="0"/>
          <dgm:bulletEnabled val="1"/>
        </dgm:presLayoutVars>
      </dgm:prSet>
      <dgm:spPr/>
    </dgm:pt>
    <dgm:pt modelId="{B836B113-B65F-424A-B792-1AF8994BDA0E}" type="pres">
      <dgm:prSet presAssocID="{937A905F-B19F-4223-859A-C3F6DD34C754}" presName="negativeSpace" presStyleCnt="0"/>
      <dgm:spPr/>
    </dgm:pt>
    <dgm:pt modelId="{3AB11048-B4E1-4F90-A2FB-F87FE2F194EE}" type="pres">
      <dgm:prSet presAssocID="{937A905F-B19F-4223-859A-C3F6DD34C754}" presName="childText" presStyleLbl="conFgAcc1" presStyleIdx="0" presStyleCnt="4">
        <dgm:presLayoutVars>
          <dgm:bulletEnabled val="1"/>
        </dgm:presLayoutVars>
      </dgm:prSet>
      <dgm:spPr/>
    </dgm:pt>
    <dgm:pt modelId="{6328EB0B-8DB0-42B7-AE88-96EAFBFFA5C9}" type="pres">
      <dgm:prSet presAssocID="{369917FA-D6B9-4592-BCF1-45ABE3C3B2D2}" presName="spaceBetweenRectangles" presStyleCnt="0"/>
      <dgm:spPr/>
    </dgm:pt>
    <dgm:pt modelId="{5F46A85D-31D0-4573-AF38-3CC01AF07595}" type="pres">
      <dgm:prSet presAssocID="{7141D028-7EF5-4362-835A-502D56FDE53C}" presName="parentLin" presStyleCnt="0"/>
      <dgm:spPr/>
    </dgm:pt>
    <dgm:pt modelId="{313B0E45-F575-4374-9C1A-52E837074317}" type="pres">
      <dgm:prSet presAssocID="{7141D028-7EF5-4362-835A-502D56FDE53C}" presName="parentLeftMargin" presStyleLbl="node1" presStyleIdx="0" presStyleCnt="4"/>
      <dgm:spPr/>
    </dgm:pt>
    <dgm:pt modelId="{C735D51E-6A37-4C63-B023-39285E35BA0D}" type="pres">
      <dgm:prSet presAssocID="{7141D028-7EF5-4362-835A-502D56FDE53C}" presName="parentText" presStyleLbl="node1" presStyleIdx="1" presStyleCnt="4" custScaleX="131135" custScaleY="293443">
        <dgm:presLayoutVars>
          <dgm:chMax val="0"/>
          <dgm:bulletEnabled val="1"/>
        </dgm:presLayoutVars>
      </dgm:prSet>
      <dgm:spPr/>
    </dgm:pt>
    <dgm:pt modelId="{E4EB9E9E-5C54-4595-B6F9-7DB27F7BB6E0}" type="pres">
      <dgm:prSet presAssocID="{7141D028-7EF5-4362-835A-502D56FDE53C}" presName="negativeSpace" presStyleCnt="0"/>
      <dgm:spPr/>
    </dgm:pt>
    <dgm:pt modelId="{4C6DFF2F-C0B9-4B8E-BE70-0BBD32253455}" type="pres">
      <dgm:prSet presAssocID="{7141D028-7EF5-4362-835A-502D56FDE53C}" presName="childText" presStyleLbl="conFgAcc1" presStyleIdx="1" presStyleCnt="4">
        <dgm:presLayoutVars>
          <dgm:bulletEnabled val="1"/>
        </dgm:presLayoutVars>
      </dgm:prSet>
      <dgm:spPr/>
    </dgm:pt>
    <dgm:pt modelId="{B79BF7F3-2560-44C2-908B-79ACD59486AC}" type="pres">
      <dgm:prSet presAssocID="{A4E9923E-377C-4483-8E5B-0B89C9F69D30}" presName="spaceBetweenRectangles" presStyleCnt="0"/>
      <dgm:spPr/>
    </dgm:pt>
    <dgm:pt modelId="{2FF0122E-5C4E-4FD3-95DC-8EA6FD3ED210}" type="pres">
      <dgm:prSet presAssocID="{C4430DE3-AF33-46E4-9C1A-B9F5B9831EA7}" presName="parentLin" presStyleCnt="0"/>
      <dgm:spPr/>
    </dgm:pt>
    <dgm:pt modelId="{599DB9B6-40E4-4A04-BE26-B168DB5C11CE}" type="pres">
      <dgm:prSet presAssocID="{C4430DE3-AF33-46E4-9C1A-B9F5B9831EA7}" presName="parentLeftMargin" presStyleLbl="node1" presStyleIdx="1" presStyleCnt="4"/>
      <dgm:spPr/>
    </dgm:pt>
    <dgm:pt modelId="{C4353842-F18F-4E54-AB94-246046DDCD40}" type="pres">
      <dgm:prSet presAssocID="{C4430DE3-AF33-46E4-9C1A-B9F5B9831EA7}" presName="parentText" presStyleLbl="node1" presStyleIdx="2" presStyleCnt="4" custScaleX="131366" custLinFactNeighborX="-9674" custLinFactNeighborY="-6816">
        <dgm:presLayoutVars>
          <dgm:chMax val="0"/>
          <dgm:bulletEnabled val="1"/>
        </dgm:presLayoutVars>
      </dgm:prSet>
      <dgm:spPr/>
    </dgm:pt>
    <dgm:pt modelId="{314E2CD5-F918-481A-B2A3-E39181C0EAAB}" type="pres">
      <dgm:prSet presAssocID="{C4430DE3-AF33-46E4-9C1A-B9F5B9831EA7}" presName="negativeSpace" presStyleCnt="0"/>
      <dgm:spPr/>
    </dgm:pt>
    <dgm:pt modelId="{FD1B5A06-C646-4DF9-81EE-1F67D320E715}" type="pres">
      <dgm:prSet presAssocID="{C4430DE3-AF33-46E4-9C1A-B9F5B9831EA7}" presName="childText" presStyleLbl="conFgAcc1" presStyleIdx="2" presStyleCnt="4">
        <dgm:presLayoutVars>
          <dgm:bulletEnabled val="1"/>
        </dgm:presLayoutVars>
      </dgm:prSet>
      <dgm:spPr/>
    </dgm:pt>
    <dgm:pt modelId="{EBEA3CFB-7734-4700-B989-FC4DB9813107}" type="pres">
      <dgm:prSet presAssocID="{0DAEE67C-BE30-4970-BE67-C8F5A48F559F}" presName="spaceBetweenRectangles" presStyleCnt="0"/>
      <dgm:spPr/>
    </dgm:pt>
    <dgm:pt modelId="{2B30033F-90B9-4ACB-8DC6-F099A42DE20B}" type="pres">
      <dgm:prSet presAssocID="{F1048A66-75AD-4E24-958B-A0193B46CCCC}" presName="parentLin" presStyleCnt="0"/>
      <dgm:spPr/>
    </dgm:pt>
    <dgm:pt modelId="{C19EDDDE-77B2-4E77-A355-559AC5E8A566}" type="pres">
      <dgm:prSet presAssocID="{F1048A66-75AD-4E24-958B-A0193B46CCCC}" presName="parentLeftMargin" presStyleLbl="node1" presStyleIdx="2" presStyleCnt="4"/>
      <dgm:spPr/>
    </dgm:pt>
    <dgm:pt modelId="{78A24D39-6818-4265-82B8-F31520768870}" type="pres">
      <dgm:prSet presAssocID="{F1048A66-75AD-4E24-958B-A0193B46CCCC}" presName="parentText" presStyleLbl="node1" presStyleIdx="3" presStyleCnt="4" custScaleX="132022" custScaleY="140279">
        <dgm:presLayoutVars>
          <dgm:chMax val="0"/>
          <dgm:bulletEnabled val="1"/>
        </dgm:presLayoutVars>
      </dgm:prSet>
      <dgm:spPr/>
    </dgm:pt>
    <dgm:pt modelId="{4A2C035E-54EC-4FE0-9EEC-287F9BFE2809}" type="pres">
      <dgm:prSet presAssocID="{F1048A66-75AD-4E24-958B-A0193B46CCCC}" presName="negativeSpace" presStyleCnt="0"/>
      <dgm:spPr/>
    </dgm:pt>
    <dgm:pt modelId="{E1B867BE-ECE4-49AD-9725-8CF22924092E}" type="pres">
      <dgm:prSet presAssocID="{F1048A66-75AD-4E24-958B-A0193B46CC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81BD32-EE89-4F2E-8346-419FB9D8C990}" type="presOf" srcId="{7141D028-7EF5-4362-835A-502D56FDE53C}" destId="{313B0E45-F575-4374-9C1A-52E837074317}" srcOrd="0" destOrd="0" presId="urn:microsoft.com/office/officeart/2005/8/layout/list1"/>
    <dgm:cxn modelId="{6779EC34-74A3-4138-8AFF-C760D6D8CC80}" type="presOf" srcId="{F1048A66-75AD-4E24-958B-A0193B46CCCC}" destId="{78A24D39-6818-4265-82B8-F31520768870}" srcOrd="1" destOrd="0" presId="urn:microsoft.com/office/officeart/2005/8/layout/list1"/>
    <dgm:cxn modelId="{BE13ED5C-555A-40EE-8265-EA2986470E09}" type="presOf" srcId="{C4430DE3-AF33-46E4-9C1A-B9F5B9831EA7}" destId="{C4353842-F18F-4E54-AB94-246046DDCD40}" srcOrd="1" destOrd="0" presId="urn:microsoft.com/office/officeart/2005/8/layout/list1"/>
    <dgm:cxn modelId="{0E428860-8A28-4EA4-9447-4ED27D1D23CD}" type="presOf" srcId="{937A905F-B19F-4223-859A-C3F6DD34C754}" destId="{1383B291-AEB5-4C43-AE68-E2E6BDA65491}" srcOrd="1" destOrd="0" presId="urn:microsoft.com/office/officeart/2005/8/layout/list1"/>
    <dgm:cxn modelId="{89FAEB74-62FB-4BEB-BAC1-026872B53CD5}" type="presOf" srcId="{314E103B-81F0-4400-8370-C9DA30DB8074}" destId="{ACF93DA8-4DC7-4581-AF9A-DEB27142DD89}" srcOrd="0" destOrd="0" presId="urn:microsoft.com/office/officeart/2005/8/layout/list1"/>
    <dgm:cxn modelId="{3791B778-2638-451F-B0C4-2E711252F68B}" type="presOf" srcId="{937A905F-B19F-4223-859A-C3F6DD34C754}" destId="{D8440739-55C7-48DA-9C8F-8EDC180D1381}" srcOrd="0" destOrd="0" presId="urn:microsoft.com/office/officeart/2005/8/layout/list1"/>
    <dgm:cxn modelId="{4DA83079-68EA-4033-8AB3-7C6A16BA4BB3}" srcId="{314E103B-81F0-4400-8370-C9DA30DB8074}" destId="{937A905F-B19F-4223-859A-C3F6DD34C754}" srcOrd="0" destOrd="0" parTransId="{D74D11E0-8CC9-43DE-8351-D196ED182C44}" sibTransId="{369917FA-D6B9-4592-BCF1-45ABE3C3B2D2}"/>
    <dgm:cxn modelId="{762D0AA2-8455-48A8-A22E-E583E79CFE1E}" srcId="{314E103B-81F0-4400-8370-C9DA30DB8074}" destId="{7141D028-7EF5-4362-835A-502D56FDE53C}" srcOrd="1" destOrd="0" parTransId="{3DCD2C39-4EF8-405F-9145-FA61A9480EBE}" sibTransId="{A4E9923E-377C-4483-8E5B-0B89C9F69D30}"/>
    <dgm:cxn modelId="{1F58EDA8-611D-498E-9E0F-3934EFCB899A}" srcId="{314E103B-81F0-4400-8370-C9DA30DB8074}" destId="{F1048A66-75AD-4E24-958B-A0193B46CCCC}" srcOrd="3" destOrd="0" parTransId="{BCC5A12C-DC52-434C-B387-783227F51D6B}" sibTransId="{DFD4835A-D75A-4D12-B370-06512023F3A8}"/>
    <dgm:cxn modelId="{079047AC-1F70-48E9-92B7-7122B3BD568A}" type="presOf" srcId="{C4430DE3-AF33-46E4-9C1A-B9F5B9831EA7}" destId="{599DB9B6-40E4-4A04-BE26-B168DB5C11CE}" srcOrd="0" destOrd="0" presId="urn:microsoft.com/office/officeart/2005/8/layout/list1"/>
    <dgm:cxn modelId="{C3E850B5-D615-4350-AB4B-ECAE524D987C}" srcId="{314E103B-81F0-4400-8370-C9DA30DB8074}" destId="{C4430DE3-AF33-46E4-9C1A-B9F5B9831EA7}" srcOrd="2" destOrd="0" parTransId="{39BAA155-0037-47C5-8735-3B6AC0182727}" sibTransId="{0DAEE67C-BE30-4970-BE67-C8F5A48F559F}"/>
    <dgm:cxn modelId="{B3BA87D8-793F-4720-9CD1-6F189CAB44A0}" type="presOf" srcId="{7141D028-7EF5-4362-835A-502D56FDE53C}" destId="{C735D51E-6A37-4C63-B023-39285E35BA0D}" srcOrd="1" destOrd="0" presId="urn:microsoft.com/office/officeart/2005/8/layout/list1"/>
    <dgm:cxn modelId="{86EB88FF-637C-479C-AF52-DDB24265452A}" type="presOf" srcId="{F1048A66-75AD-4E24-958B-A0193B46CCCC}" destId="{C19EDDDE-77B2-4E77-A355-559AC5E8A566}" srcOrd="0" destOrd="0" presId="urn:microsoft.com/office/officeart/2005/8/layout/list1"/>
    <dgm:cxn modelId="{DDAAD271-A3FC-49E8-80EB-300A5D059170}" type="presParOf" srcId="{ACF93DA8-4DC7-4581-AF9A-DEB27142DD89}" destId="{3E7091F9-778F-48E8-B2A9-25A70BBC5A86}" srcOrd="0" destOrd="0" presId="urn:microsoft.com/office/officeart/2005/8/layout/list1"/>
    <dgm:cxn modelId="{F9B7BC86-405E-4793-9528-BDC431337240}" type="presParOf" srcId="{3E7091F9-778F-48E8-B2A9-25A70BBC5A86}" destId="{D8440739-55C7-48DA-9C8F-8EDC180D1381}" srcOrd="0" destOrd="0" presId="urn:microsoft.com/office/officeart/2005/8/layout/list1"/>
    <dgm:cxn modelId="{D0E78D5C-86C3-43F5-BC29-448CBA51AC56}" type="presParOf" srcId="{3E7091F9-778F-48E8-B2A9-25A70BBC5A86}" destId="{1383B291-AEB5-4C43-AE68-E2E6BDA65491}" srcOrd="1" destOrd="0" presId="urn:microsoft.com/office/officeart/2005/8/layout/list1"/>
    <dgm:cxn modelId="{6DEEDE43-6916-4D47-89CF-B3D99C88B73D}" type="presParOf" srcId="{ACF93DA8-4DC7-4581-AF9A-DEB27142DD89}" destId="{B836B113-B65F-424A-B792-1AF8994BDA0E}" srcOrd="1" destOrd="0" presId="urn:microsoft.com/office/officeart/2005/8/layout/list1"/>
    <dgm:cxn modelId="{942FA0D4-1492-4B91-B8E1-9E2807248F10}" type="presParOf" srcId="{ACF93DA8-4DC7-4581-AF9A-DEB27142DD89}" destId="{3AB11048-B4E1-4F90-A2FB-F87FE2F194EE}" srcOrd="2" destOrd="0" presId="urn:microsoft.com/office/officeart/2005/8/layout/list1"/>
    <dgm:cxn modelId="{ACFC2F00-A41F-403C-9EAD-EE52287F261B}" type="presParOf" srcId="{ACF93DA8-4DC7-4581-AF9A-DEB27142DD89}" destId="{6328EB0B-8DB0-42B7-AE88-96EAFBFFA5C9}" srcOrd="3" destOrd="0" presId="urn:microsoft.com/office/officeart/2005/8/layout/list1"/>
    <dgm:cxn modelId="{DB7A4CE6-A7AC-4EB5-8B42-51352B60E3EC}" type="presParOf" srcId="{ACF93DA8-4DC7-4581-AF9A-DEB27142DD89}" destId="{5F46A85D-31D0-4573-AF38-3CC01AF07595}" srcOrd="4" destOrd="0" presId="urn:microsoft.com/office/officeart/2005/8/layout/list1"/>
    <dgm:cxn modelId="{CC50D5C6-D800-4AD3-BCFE-66989F561541}" type="presParOf" srcId="{5F46A85D-31D0-4573-AF38-3CC01AF07595}" destId="{313B0E45-F575-4374-9C1A-52E837074317}" srcOrd="0" destOrd="0" presId="urn:microsoft.com/office/officeart/2005/8/layout/list1"/>
    <dgm:cxn modelId="{C06023A4-3B98-427C-87A6-89A86F0889A0}" type="presParOf" srcId="{5F46A85D-31D0-4573-AF38-3CC01AF07595}" destId="{C735D51E-6A37-4C63-B023-39285E35BA0D}" srcOrd="1" destOrd="0" presId="urn:microsoft.com/office/officeart/2005/8/layout/list1"/>
    <dgm:cxn modelId="{33FFABF4-D9E9-460B-8963-EFDE8A8DBE5E}" type="presParOf" srcId="{ACF93DA8-4DC7-4581-AF9A-DEB27142DD89}" destId="{E4EB9E9E-5C54-4595-B6F9-7DB27F7BB6E0}" srcOrd="5" destOrd="0" presId="urn:microsoft.com/office/officeart/2005/8/layout/list1"/>
    <dgm:cxn modelId="{52004726-C417-41C4-AA92-75F404A81923}" type="presParOf" srcId="{ACF93DA8-4DC7-4581-AF9A-DEB27142DD89}" destId="{4C6DFF2F-C0B9-4B8E-BE70-0BBD32253455}" srcOrd="6" destOrd="0" presId="urn:microsoft.com/office/officeart/2005/8/layout/list1"/>
    <dgm:cxn modelId="{260F1A92-A494-42EB-A246-5D0E3FAA7A1C}" type="presParOf" srcId="{ACF93DA8-4DC7-4581-AF9A-DEB27142DD89}" destId="{B79BF7F3-2560-44C2-908B-79ACD59486AC}" srcOrd="7" destOrd="0" presId="urn:microsoft.com/office/officeart/2005/8/layout/list1"/>
    <dgm:cxn modelId="{24EBCCC0-475F-4F55-8876-D591E543C399}" type="presParOf" srcId="{ACF93DA8-4DC7-4581-AF9A-DEB27142DD89}" destId="{2FF0122E-5C4E-4FD3-95DC-8EA6FD3ED210}" srcOrd="8" destOrd="0" presId="urn:microsoft.com/office/officeart/2005/8/layout/list1"/>
    <dgm:cxn modelId="{9F035298-63C8-4952-A087-E8B403366AB5}" type="presParOf" srcId="{2FF0122E-5C4E-4FD3-95DC-8EA6FD3ED210}" destId="{599DB9B6-40E4-4A04-BE26-B168DB5C11CE}" srcOrd="0" destOrd="0" presId="urn:microsoft.com/office/officeart/2005/8/layout/list1"/>
    <dgm:cxn modelId="{763372F3-0DA0-4BDD-88AF-E3303C888257}" type="presParOf" srcId="{2FF0122E-5C4E-4FD3-95DC-8EA6FD3ED210}" destId="{C4353842-F18F-4E54-AB94-246046DDCD40}" srcOrd="1" destOrd="0" presId="urn:microsoft.com/office/officeart/2005/8/layout/list1"/>
    <dgm:cxn modelId="{EB9AC731-0678-43EA-8F43-F69BE0439F61}" type="presParOf" srcId="{ACF93DA8-4DC7-4581-AF9A-DEB27142DD89}" destId="{314E2CD5-F918-481A-B2A3-E39181C0EAAB}" srcOrd="9" destOrd="0" presId="urn:microsoft.com/office/officeart/2005/8/layout/list1"/>
    <dgm:cxn modelId="{91FAE479-72A2-4ED4-A307-E806A4089D2D}" type="presParOf" srcId="{ACF93DA8-4DC7-4581-AF9A-DEB27142DD89}" destId="{FD1B5A06-C646-4DF9-81EE-1F67D320E715}" srcOrd="10" destOrd="0" presId="urn:microsoft.com/office/officeart/2005/8/layout/list1"/>
    <dgm:cxn modelId="{E16EDE3C-89E5-4903-902E-8C1E6646F43E}" type="presParOf" srcId="{ACF93DA8-4DC7-4581-AF9A-DEB27142DD89}" destId="{EBEA3CFB-7734-4700-B989-FC4DB9813107}" srcOrd="11" destOrd="0" presId="urn:microsoft.com/office/officeart/2005/8/layout/list1"/>
    <dgm:cxn modelId="{6E15A7F7-6E51-40C9-9221-B42838A8590A}" type="presParOf" srcId="{ACF93DA8-4DC7-4581-AF9A-DEB27142DD89}" destId="{2B30033F-90B9-4ACB-8DC6-F099A42DE20B}" srcOrd="12" destOrd="0" presId="urn:microsoft.com/office/officeart/2005/8/layout/list1"/>
    <dgm:cxn modelId="{5D35990A-3BD5-40A6-BA6F-9E4845D55115}" type="presParOf" srcId="{2B30033F-90B9-4ACB-8DC6-F099A42DE20B}" destId="{C19EDDDE-77B2-4E77-A355-559AC5E8A566}" srcOrd="0" destOrd="0" presId="urn:microsoft.com/office/officeart/2005/8/layout/list1"/>
    <dgm:cxn modelId="{B51D38A4-87A3-4805-921C-972CCF0F54D4}" type="presParOf" srcId="{2B30033F-90B9-4ACB-8DC6-F099A42DE20B}" destId="{78A24D39-6818-4265-82B8-F31520768870}" srcOrd="1" destOrd="0" presId="urn:microsoft.com/office/officeart/2005/8/layout/list1"/>
    <dgm:cxn modelId="{DF1392AD-8333-40D3-8FC4-9B8AD4634359}" type="presParOf" srcId="{ACF93DA8-4DC7-4581-AF9A-DEB27142DD89}" destId="{4A2C035E-54EC-4FE0-9EEC-287F9BFE2809}" srcOrd="13" destOrd="0" presId="urn:microsoft.com/office/officeart/2005/8/layout/list1"/>
    <dgm:cxn modelId="{14CB7A1E-CB46-41C6-A7D2-55330F557447}" type="presParOf" srcId="{ACF93DA8-4DC7-4581-AF9A-DEB27142DD89}" destId="{E1B867BE-ECE4-49AD-9725-8CF2292409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42D1A-882E-4CB9-B915-047189BEBC07}">
      <dsp:nvSpPr>
        <dsp:cNvPr id="0" name=""/>
        <dsp:cNvSpPr/>
      </dsp:nvSpPr>
      <dsp:spPr>
        <a:xfrm>
          <a:off x="1827954" y="936270"/>
          <a:ext cx="1190040" cy="102943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Central Govern-</a:t>
          </a:r>
          <a:r>
            <a:rPr lang="en-US" altLang="zh-TW" sz="1600" kern="1200" dirty="0" err="1"/>
            <a:t>ment</a:t>
          </a:r>
          <a:endParaRPr lang="zh-TW" altLang="en-US" sz="1600" kern="1200" dirty="0"/>
        </a:p>
      </dsp:txBody>
      <dsp:txXfrm>
        <a:off x="2025160" y="1106862"/>
        <a:ext cx="795628" cy="688249"/>
      </dsp:txXfrm>
    </dsp:sp>
    <dsp:sp modelId="{76461897-36FA-4E5D-9CB5-41CE9CF3B2FE}">
      <dsp:nvSpPr>
        <dsp:cNvPr id="0" name=""/>
        <dsp:cNvSpPr/>
      </dsp:nvSpPr>
      <dsp:spPr>
        <a:xfrm>
          <a:off x="2573148" y="443756"/>
          <a:ext cx="448998" cy="3868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86CB0-38A6-4259-B28B-6E33E09CF836}">
      <dsp:nvSpPr>
        <dsp:cNvPr id="0" name=""/>
        <dsp:cNvSpPr/>
      </dsp:nvSpPr>
      <dsp:spPr>
        <a:xfrm>
          <a:off x="1937574" y="0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City Govern-</a:t>
          </a:r>
          <a:r>
            <a:rPr lang="en-US" altLang="zh-TW" sz="1400" kern="1200" dirty="0" err="1"/>
            <a:t>ment</a:t>
          </a:r>
          <a:endParaRPr lang="zh-TW" altLang="en-US" sz="1400" kern="1200" dirty="0"/>
        </a:p>
      </dsp:txBody>
      <dsp:txXfrm>
        <a:off x="2099190" y="139817"/>
        <a:ext cx="651997" cy="564054"/>
      </dsp:txXfrm>
    </dsp:sp>
    <dsp:sp modelId="{57C1CD39-A9B7-4AEF-9510-D411A1718038}">
      <dsp:nvSpPr>
        <dsp:cNvPr id="0" name=""/>
        <dsp:cNvSpPr/>
      </dsp:nvSpPr>
      <dsp:spPr>
        <a:xfrm>
          <a:off x="3097164" y="1167000"/>
          <a:ext cx="448998" cy="3868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DB0C5-5B72-46A2-8BD9-81D0F31BACC8}">
      <dsp:nvSpPr>
        <dsp:cNvPr id="0" name=""/>
        <dsp:cNvSpPr/>
      </dsp:nvSpPr>
      <dsp:spPr>
        <a:xfrm>
          <a:off x="2831973" y="518924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SMEA</a:t>
          </a:r>
          <a:endParaRPr lang="zh-TW" altLang="en-US" sz="1600" kern="1200" dirty="0"/>
        </a:p>
      </dsp:txBody>
      <dsp:txXfrm>
        <a:off x="2993589" y="658741"/>
        <a:ext cx="651997" cy="564054"/>
      </dsp:txXfrm>
    </dsp:sp>
    <dsp:sp modelId="{67DEF6B9-46CB-4988-8D80-8E7242CB575A}">
      <dsp:nvSpPr>
        <dsp:cNvPr id="0" name=""/>
        <dsp:cNvSpPr/>
      </dsp:nvSpPr>
      <dsp:spPr>
        <a:xfrm>
          <a:off x="2733149" y="1983407"/>
          <a:ext cx="448998" cy="3868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06E6D-FCAF-4D1B-9F34-48FD74312BCA}">
      <dsp:nvSpPr>
        <dsp:cNvPr id="0" name=""/>
        <dsp:cNvSpPr/>
      </dsp:nvSpPr>
      <dsp:spPr>
        <a:xfrm>
          <a:off x="2831973" y="1539070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schemeClr val="tx1"/>
              </a:solidFill>
            </a:rPr>
            <a:t>IDB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2993589" y="1678887"/>
        <a:ext cx="651997" cy="564054"/>
      </dsp:txXfrm>
    </dsp:sp>
    <dsp:sp modelId="{8D6636E6-DE98-44A6-A8C4-2B3647B0C111}">
      <dsp:nvSpPr>
        <dsp:cNvPr id="0" name=""/>
        <dsp:cNvSpPr/>
      </dsp:nvSpPr>
      <dsp:spPr>
        <a:xfrm>
          <a:off x="1830168" y="2068153"/>
          <a:ext cx="448998" cy="3868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406DA-B3FC-4C2C-8364-D376749EE690}">
      <dsp:nvSpPr>
        <dsp:cNvPr id="0" name=""/>
        <dsp:cNvSpPr/>
      </dsp:nvSpPr>
      <dsp:spPr>
        <a:xfrm>
          <a:off x="1937574" y="2058575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schemeClr val="tx1"/>
              </a:solidFill>
            </a:rPr>
            <a:t>COA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2099190" y="2198392"/>
        <a:ext cx="651997" cy="564054"/>
      </dsp:txXfrm>
    </dsp:sp>
    <dsp:sp modelId="{8C537BB2-32F4-4BC1-8998-154BDE1707D7}">
      <dsp:nvSpPr>
        <dsp:cNvPr id="0" name=""/>
        <dsp:cNvSpPr/>
      </dsp:nvSpPr>
      <dsp:spPr>
        <a:xfrm>
          <a:off x="1297571" y="1345199"/>
          <a:ext cx="448998" cy="3868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4C778-5AEA-40C2-BFEA-52D5570B92A2}">
      <dsp:nvSpPr>
        <dsp:cNvPr id="0" name=""/>
        <dsp:cNvSpPr/>
      </dsp:nvSpPr>
      <dsp:spPr>
        <a:xfrm>
          <a:off x="1039023" y="1539651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schemeClr val="tx1"/>
              </a:solidFill>
            </a:rPr>
            <a:t>MOC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1200639" y="1679468"/>
        <a:ext cx="651997" cy="564054"/>
      </dsp:txXfrm>
    </dsp:sp>
    <dsp:sp modelId="{BFBB723B-5ADE-4230-830A-85D9CDDC2CDA}">
      <dsp:nvSpPr>
        <dsp:cNvPr id="0" name=""/>
        <dsp:cNvSpPr/>
      </dsp:nvSpPr>
      <dsp:spPr>
        <a:xfrm>
          <a:off x="1039023" y="517763"/>
          <a:ext cx="975229" cy="843688"/>
        </a:xfrm>
        <a:prstGeom prst="hexagon">
          <a:avLst>
            <a:gd name="adj" fmla="val 28570"/>
            <a:gd name="vf" fmla="val 115470"/>
          </a:avLst>
        </a:prstGeom>
        <a:solidFill>
          <a:srgbClr val="AE5A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NDC</a:t>
          </a:r>
          <a:endParaRPr lang="zh-TW" altLang="en-US" sz="1600" kern="1200" dirty="0"/>
        </a:p>
      </dsp:txBody>
      <dsp:txXfrm>
        <a:off x="1200639" y="657580"/>
        <a:ext cx="651997" cy="564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EB5A-E555-446D-A0A5-F82070F3A80D}">
      <dsp:nvSpPr>
        <dsp:cNvPr id="0" name=""/>
        <dsp:cNvSpPr/>
      </dsp:nvSpPr>
      <dsp:spPr>
        <a:xfrm>
          <a:off x="1750205" y="884381"/>
          <a:ext cx="1340233" cy="111823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Specialized Institutions</a:t>
          </a:r>
          <a:endParaRPr lang="zh-TW" altLang="en-US" sz="1400" kern="1200" dirty="0"/>
        </a:p>
      </dsp:txBody>
      <dsp:txXfrm>
        <a:off x="1968385" y="1066422"/>
        <a:ext cx="903873" cy="754156"/>
      </dsp:txXfrm>
    </dsp:sp>
    <dsp:sp modelId="{B8F42D89-1D13-493F-932C-8D122E484495}">
      <dsp:nvSpPr>
        <dsp:cNvPr id="0" name=""/>
        <dsp:cNvSpPr/>
      </dsp:nvSpPr>
      <dsp:spPr>
        <a:xfrm>
          <a:off x="2569721" y="441466"/>
          <a:ext cx="446681" cy="38487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3D605-1298-440B-A4A9-C9CAD0382417}">
      <dsp:nvSpPr>
        <dsp:cNvPr id="0" name=""/>
        <dsp:cNvSpPr/>
      </dsp:nvSpPr>
      <dsp:spPr>
        <a:xfrm>
          <a:off x="1822216" y="0"/>
          <a:ext cx="1200619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Incubation Centers</a:t>
          </a:r>
          <a:endParaRPr lang="zh-TW" altLang="en-US" sz="1400" kern="1200" dirty="0"/>
        </a:p>
      </dsp:txBody>
      <dsp:txXfrm>
        <a:off x="2002200" y="125824"/>
        <a:ext cx="840651" cy="587686"/>
      </dsp:txXfrm>
    </dsp:sp>
    <dsp:sp modelId="{200A485B-C258-4806-85B1-08D20EC6FE57}">
      <dsp:nvSpPr>
        <dsp:cNvPr id="0" name=""/>
        <dsp:cNvSpPr/>
      </dsp:nvSpPr>
      <dsp:spPr>
        <a:xfrm>
          <a:off x="3091034" y="1160978"/>
          <a:ext cx="446681" cy="38487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DD88-FF14-47F5-B142-31CD4EEE81F8}">
      <dsp:nvSpPr>
        <dsp:cNvPr id="0" name=""/>
        <dsp:cNvSpPr/>
      </dsp:nvSpPr>
      <dsp:spPr>
        <a:xfrm>
          <a:off x="2827210" y="516247"/>
          <a:ext cx="970197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schemeClr val="tx1"/>
              </a:solidFill>
            </a:rPr>
            <a:t>ITRI</a:t>
          </a:r>
          <a:endParaRPr lang="zh-TW" altLang="en-US" sz="1600" kern="1200" dirty="0"/>
        </a:p>
      </dsp:txBody>
      <dsp:txXfrm>
        <a:off x="2987992" y="655343"/>
        <a:ext cx="648633" cy="561142"/>
      </dsp:txXfrm>
    </dsp:sp>
    <dsp:sp modelId="{24AD95C4-77BA-4799-93B4-3B255DAE63B6}">
      <dsp:nvSpPr>
        <dsp:cNvPr id="0" name=""/>
        <dsp:cNvSpPr/>
      </dsp:nvSpPr>
      <dsp:spPr>
        <a:xfrm>
          <a:off x="2728896" y="1973173"/>
          <a:ext cx="446681" cy="38487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24A2F-F90C-46AE-9D8D-1E89EAFAD389}">
      <dsp:nvSpPr>
        <dsp:cNvPr id="0" name=""/>
        <dsp:cNvSpPr/>
      </dsp:nvSpPr>
      <dsp:spPr>
        <a:xfrm>
          <a:off x="2827210" y="1531129"/>
          <a:ext cx="970197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/>
            <a:t>III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2987992" y="1670225"/>
        <a:ext cx="648633" cy="561142"/>
      </dsp:txXfrm>
    </dsp:sp>
    <dsp:sp modelId="{7D970313-3321-4195-A088-0356FACE228A}">
      <dsp:nvSpPr>
        <dsp:cNvPr id="0" name=""/>
        <dsp:cNvSpPr/>
      </dsp:nvSpPr>
      <dsp:spPr>
        <a:xfrm>
          <a:off x="1830575" y="2057482"/>
          <a:ext cx="446681" cy="38487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12D74-427C-4F8E-84BF-DC666C62B05A}">
      <dsp:nvSpPr>
        <dsp:cNvPr id="0" name=""/>
        <dsp:cNvSpPr/>
      </dsp:nvSpPr>
      <dsp:spPr>
        <a:xfrm>
          <a:off x="1937427" y="2047954"/>
          <a:ext cx="970197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solidFill>
                <a:schemeClr val="tx1"/>
              </a:solidFill>
            </a:rPr>
            <a:t>SMECGF</a:t>
          </a:r>
          <a:endParaRPr lang="zh-TW" altLang="en-US" sz="1400" kern="1200" dirty="0">
            <a:solidFill>
              <a:schemeClr val="tx1"/>
            </a:solidFill>
          </a:endParaRPr>
        </a:p>
      </dsp:txBody>
      <dsp:txXfrm>
        <a:off x="2098209" y="2187050"/>
        <a:ext cx="648633" cy="561142"/>
      </dsp:txXfrm>
    </dsp:sp>
    <dsp:sp modelId="{D97D400F-69B1-4B21-86A9-1BC122A53399}">
      <dsp:nvSpPr>
        <dsp:cNvPr id="0" name=""/>
        <dsp:cNvSpPr/>
      </dsp:nvSpPr>
      <dsp:spPr>
        <a:xfrm>
          <a:off x="1300726" y="1338258"/>
          <a:ext cx="446681" cy="38487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2AB4-3140-40ED-B19E-84319F9001F9}">
      <dsp:nvSpPr>
        <dsp:cNvPr id="0" name=""/>
        <dsp:cNvSpPr/>
      </dsp:nvSpPr>
      <dsp:spPr>
        <a:xfrm>
          <a:off x="1043512" y="1531706"/>
          <a:ext cx="970197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schemeClr val="tx1"/>
              </a:solidFill>
            </a:rPr>
            <a:t>ACGF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1204294" y="1670802"/>
        <a:ext cx="648633" cy="561142"/>
      </dsp:txXfrm>
    </dsp:sp>
    <dsp:sp modelId="{402A684E-AFFF-4F28-A906-FD18A0BC64EB}">
      <dsp:nvSpPr>
        <dsp:cNvPr id="0" name=""/>
        <dsp:cNvSpPr/>
      </dsp:nvSpPr>
      <dsp:spPr>
        <a:xfrm>
          <a:off x="1043512" y="515092"/>
          <a:ext cx="970197" cy="8393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/>
            <a:t>CPC</a:t>
          </a:r>
          <a:endParaRPr lang="zh-TW" altLang="en-US" sz="1600" kern="1200" dirty="0"/>
        </a:p>
      </dsp:txBody>
      <dsp:txXfrm>
        <a:off x="1204294" y="654188"/>
        <a:ext cx="648633" cy="56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11048-B4E1-4F90-A2FB-F87FE2F194EE}">
      <dsp:nvSpPr>
        <dsp:cNvPr id="0" name=""/>
        <dsp:cNvSpPr/>
      </dsp:nvSpPr>
      <dsp:spPr>
        <a:xfrm>
          <a:off x="0" y="251810"/>
          <a:ext cx="4638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B291-AEB5-4C43-AE68-E2E6BDA65491}">
      <dsp:nvSpPr>
        <dsp:cNvPr id="0" name=""/>
        <dsp:cNvSpPr/>
      </dsp:nvSpPr>
      <dsp:spPr>
        <a:xfrm>
          <a:off x="231923" y="35928"/>
          <a:ext cx="4257859" cy="4372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Approval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November 27, 2013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3269" y="57274"/>
        <a:ext cx="4215167" cy="394590"/>
      </dsp:txXfrm>
    </dsp:sp>
    <dsp:sp modelId="{4C6DFF2F-C0B9-4B8E-BE70-0BBD32253455}">
      <dsp:nvSpPr>
        <dsp:cNvPr id="0" name=""/>
        <dsp:cNvSpPr/>
      </dsp:nvSpPr>
      <dsp:spPr>
        <a:xfrm>
          <a:off x="0" y="1788776"/>
          <a:ext cx="4638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5D51E-6A37-4C63-B023-39285E35BA0D}">
      <dsp:nvSpPr>
        <dsp:cNvPr id="0" name=""/>
        <dsp:cNvSpPr/>
      </dsp:nvSpPr>
      <dsp:spPr>
        <a:xfrm>
          <a:off x="231696" y="710810"/>
          <a:ext cx="4253701" cy="1299365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GISA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Feb. 21, 2014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 via GISA Capital Raising System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2.89 million (NTD 10/share)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# Employees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</a:p>
      </dsp:txBody>
      <dsp:txXfrm>
        <a:off x="295126" y="774240"/>
        <a:ext cx="4126841" cy="1172505"/>
      </dsp:txXfrm>
    </dsp:sp>
    <dsp:sp modelId="{FD1B5A06-C646-4DF9-81EE-1F67D320E715}">
      <dsp:nvSpPr>
        <dsp:cNvPr id="0" name=""/>
        <dsp:cNvSpPr/>
      </dsp:nvSpPr>
      <dsp:spPr>
        <a:xfrm>
          <a:off x="0" y="2469176"/>
          <a:ext cx="4638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53842-F18F-4E54-AB94-246046DDCD40}">
      <dsp:nvSpPr>
        <dsp:cNvPr id="0" name=""/>
        <dsp:cNvSpPr/>
      </dsp:nvSpPr>
      <dsp:spPr>
        <a:xfrm>
          <a:off x="209487" y="2217595"/>
          <a:ext cx="4265359" cy="442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IPO Date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November 6, 2014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1103" y="2239211"/>
        <a:ext cx="4222127" cy="399568"/>
      </dsp:txXfrm>
    </dsp:sp>
    <dsp:sp modelId="{E1B867BE-ECE4-49AD-9725-8CF22924092E}">
      <dsp:nvSpPr>
        <dsp:cNvPr id="0" name=""/>
        <dsp:cNvSpPr/>
      </dsp:nvSpPr>
      <dsp:spPr>
        <a:xfrm>
          <a:off x="0" y="3379000"/>
          <a:ext cx="4638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24D39-6818-4265-82B8-F31520768870}">
      <dsp:nvSpPr>
        <dsp:cNvPr id="0" name=""/>
        <dsp:cNvSpPr/>
      </dsp:nvSpPr>
      <dsp:spPr>
        <a:xfrm>
          <a:off x="231923" y="2928176"/>
          <a:ext cx="4286659" cy="672223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144000" rIns="12272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Emerging Stock Board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December 26, 2014 (NTD55/share)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4738" y="2960991"/>
        <a:ext cx="4221029" cy="606593"/>
      </dsp:txXfrm>
    </dsp:sp>
    <dsp:sp modelId="{454D773B-8209-4BA6-8771-B9F076E04D49}">
      <dsp:nvSpPr>
        <dsp:cNvPr id="0" name=""/>
        <dsp:cNvSpPr/>
      </dsp:nvSpPr>
      <dsp:spPr>
        <a:xfrm>
          <a:off x="0" y="4878583"/>
          <a:ext cx="4638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8C4C7-5A84-4235-B446-61D4D2A334D7}">
      <dsp:nvSpPr>
        <dsp:cNvPr id="0" name=""/>
        <dsp:cNvSpPr/>
      </dsp:nvSpPr>
      <dsp:spPr>
        <a:xfrm>
          <a:off x="219792" y="3861986"/>
          <a:ext cx="4209683" cy="122605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Listed on </a:t>
          </a:r>
          <a:r>
            <a:rPr lang="en-US" altLang="zh-TW" sz="15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TPEx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Main Board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December 29, 2015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122 </a:t>
          </a:r>
          <a:r>
            <a:rPr lang="en-US" altLang="zh-TW" sz="15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millio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(NTD76/share)</a:t>
          </a:r>
        </a:p>
      </dsp:txBody>
      <dsp:txXfrm>
        <a:off x="279643" y="3921837"/>
        <a:ext cx="4089981" cy="1106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11048-B4E1-4F90-A2FB-F87FE2F194EE}">
      <dsp:nvSpPr>
        <dsp:cNvPr id="0" name=""/>
        <dsp:cNvSpPr/>
      </dsp:nvSpPr>
      <dsp:spPr>
        <a:xfrm>
          <a:off x="0" y="287160"/>
          <a:ext cx="46384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B291-AEB5-4C43-AE68-E2E6BDA65491}">
      <dsp:nvSpPr>
        <dsp:cNvPr id="0" name=""/>
        <dsp:cNvSpPr/>
      </dsp:nvSpPr>
      <dsp:spPr>
        <a:xfrm>
          <a:off x="231923" y="28101"/>
          <a:ext cx="4257859" cy="524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Approval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July 18, 2014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539" y="53717"/>
        <a:ext cx="4206627" cy="473507"/>
      </dsp:txXfrm>
    </dsp:sp>
    <dsp:sp modelId="{4C6DFF2F-C0B9-4B8E-BE70-0BBD32253455}">
      <dsp:nvSpPr>
        <dsp:cNvPr id="0" name=""/>
        <dsp:cNvSpPr/>
      </dsp:nvSpPr>
      <dsp:spPr>
        <a:xfrm>
          <a:off x="0" y="2131519"/>
          <a:ext cx="46384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5D51E-6A37-4C63-B023-39285E35BA0D}">
      <dsp:nvSpPr>
        <dsp:cNvPr id="0" name=""/>
        <dsp:cNvSpPr/>
      </dsp:nvSpPr>
      <dsp:spPr>
        <a:xfrm>
          <a:off x="231696" y="837960"/>
          <a:ext cx="4253701" cy="155923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GISA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October 24, 2014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Capital Raised via GISA Capital Raising System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NTD 2 million (NTD20/share)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# Employees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89</a:t>
          </a:r>
        </a:p>
      </dsp:txBody>
      <dsp:txXfrm>
        <a:off x="307812" y="914076"/>
        <a:ext cx="4101469" cy="1407006"/>
      </dsp:txXfrm>
    </dsp:sp>
    <dsp:sp modelId="{FD1B5A06-C646-4DF9-81EE-1F67D320E715}">
      <dsp:nvSpPr>
        <dsp:cNvPr id="0" name=""/>
        <dsp:cNvSpPr/>
      </dsp:nvSpPr>
      <dsp:spPr>
        <a:xfrm>
          <a:off x="0" y="2947999"/>
          <a:ext cx="46384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53842-F18F-4E54-AB94-246046DDCD40}">
      <dsp:nvSpPr>
        <dsp:cNvPr id="0" name=""/>
        <dsp:cNvSpPr/>
      </dsp:nvSpPr>
      <dsp:spPr>
        <a:xfrm>
          <a:off x="209487" y="2646101"/>
          <a:ext cx="4265359" cy="53136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0" rIns="1227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IPO Date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April 29, 2015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5426" y="2672040"/>
        <a:ext cx="4213481" cy="479482"/>
      </dsp:txXfrm>
    </dsp:sp>
    <dsp:sp modelId="{E1B867BE-ECE4-49AD-9725-8CF22924092E}">
      <dsp:nvSpPr>
        <dsp:cNvPr id="0" name=""/>
        <dsp:cNvSpPr/>
      </dsp:nvSpPr>
      <dsp:spPr>
        <a:xfrm>
          <a:off x="0" y="3978505"/>
          <a:ext cx="46384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24D39-6818-4265-82B8-F31520768870}">
      <dsp:nvSpPr>
        <dsp:cNvPr id="0" name=""/>
        <dsp:cNvSpPr/>
      </dsp:nvSpPr>
      <dsp:spPr>
        <a:xfrm>
          <a:off x="231923" y="3498799"/>
          <a:ext cx="4286659" cy="74538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26" tIns="144000" rIns="1227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Registered on Emerging Stock Board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Feb. 15, 2016 (NTD18/share)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8310" y="3535186"/>
        <a:ext cx="4213885" cy="67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628D1E-F880-4895-BF18-71727285EC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898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082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EEA52F-77E9-4374-8C0E-C1BB7E2E727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149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5794F-EDE2-4034-A0B4-0F05228E1114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dirty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49691" y="9380066"/>
            <a:ext cx="2947987" cy="4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51" rIns="91091" bIns="45551" anchor="b"/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7FB19C-0ED1-4DF6-937B-98D52DF39267}" type="slidenum">
              <a:rPr lang="en-US" altLang="zh-TW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dirty="0">
              <a:latin typeface="Comic Sans MS" pitchFamily="66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4984750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51" rIns="91091" bIns="45551"/>
          <a:lstStyle/>
          <a:p>
            <a:pPr algn="just" eaLnBrk="1" hangingPunct="1"/>
            <a:endParaRPr lang="zh-TW" altLang="zh-TW" sz="16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2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1863" y="615950"/>
            <a:ext cx="4933950" cy="3700463"/>
          </a:xfrm>
        </p:spPr>
      </p:sp>
      <p:sp>
        <p:nvSpPr>
          <p:cNvPr id="5" name="備忘稿版面配置區 2"/>
          <p:cNvSpPr>
            <a:spLocks noGrp="1"/>
          </p:cNvSpPr>
          <p:nvPr>
            <p:ph type="body" idx="3"/>
          </p:nvPr>
        </p:nvSpPr>
        <p:spPr>
          <a:xfrm>
            <a:off x="374501" y="4361061"/>
            <a:ext cx="6048672" cy="5400600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4187"/>
          </a:xfrm>
        </p:spPr>
        <p:txBody>
          <a:bodyPr/>
          <a:lstStyle/>
          <a:p>
            <a:pPr>
              <a:defRPr/>
            </a:pPr>
            <a:fld id="{74EEA52F-77E9-4374-8C0E-C1BB7E2E7272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198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65EFC0-A726-4D8A-9A93-92B1BF733D8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zh-TW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4984750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6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230485" y="4526634"/>
            <a:ext cx="6336703" cy="5019003"/>
          </a:xfrm>
        </p:spPr>
        <p:txBody>
          <a:bodyPr/>
          <a:lstStyle/>
          <a:p>
            <a:pPr algn="just"/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641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011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EA52F-77E9-4374-8C0E-C1BB7E2E7272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417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65EFC0-A726-4D8A-9A93-92B1BF733D8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5228678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EA52F-77E9-4374-8C0E-C1BB7E2E7272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86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2493" y="4690823"/>
            <a:ext cx="6336705" cy="4986577"/>
          </a:xfrm>
        </p:spPr>
        <p:txBody>
          <a:bodyPr/>
          <a:lstStyle/>
          <a:p>
            <a:pPr algn="just"/>
            <a:endParaRPr kumimoji="1" lang="zh-TW" altLang="zh-TW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EEE2D-5FED-4AE5-ABCC-A80AC2A3EE9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30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6763"/>
            <a:ext cx="4908550" cy="3681412"/>
          </a:xfrm>
          <a:ln/>
        </p:spPr>
      </p:sp>
      <p:sp>
        <p:nvSpPr>
          <p:cNvPr id="19459" name="備忘稿版面配置區 2"/>
          <p:cNvSpPr>
            <a:spLocks noGrp="1" noChangeArrowheads="1"/>
          </p:cNvSpPr>
          <p:nvPr>
            <p:ph type="body" idx="1"/>
          </p:nvPr>
        </p:nvSpPr>
        <p:spPr>
          <a:xfrm>
            <a:off x="1" y="4448175"/>
            <a:ext cx="6797674" cy="5424498"/>
          </a:xfrm>
          <a:noFill/>
        </p:spPr>
        <p:txBody>
          <a:bodyPr/>
          <a:lstStyle/>
          <a:p>
            <a:pPr algn="just"/>
            <a:endParaRPr lang="zh-TW" altLang="en-US" sz="1500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6050B-99AE-4B74-88AA-15D5B981E97E}" type="slidenum">
              <a:rPr kumimoji="1" lang="en-US" altLang="ko-K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4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65EFC0-A726-4D8A-9A93-92B1BF733D8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4984750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1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688975"/>
            <a:ext cx="5375275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9450" y="4721101"/>
            <a:ext cx="5438775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kumimoji="1" lang="zh-TW" altLang="zh-TW" sz="1600" kern="1200" dirty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9876" name="日期版面配置區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378486"/>
            <a:ext cx="2946400" cy="49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65EFC0-A726-4D8A-9A93-92B1BF733D8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311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58477" y="4443413"/>
            <a:ext cx="6480721" cy="5246240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EA52F-77E9-4374-8C0E-C1BB7E2E7272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130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505077"/>
            <a:ext cx="5438775" cy="5256584"/>
          </a:xfrm>
        </p:spPr>
        <p:txBody>
          <a:bodyPr/>
          <a:lstStyle/>
          <a:p>
            <a:pPr algn="just"/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EA52F-77E9-4374-8C0E-C1BB7E2E7272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121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F401-0185-495B-8A75-B524A16D953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886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5174" y="3645024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D43B-C119-4AA8-8829-808C863CA3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9060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536" y="188640"/>
            <a:ext cx="60198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9B4F-B9B0-4CF4-BA40-88202FBED7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167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2DB9-CA33-40C9-881C-435D27BC7B5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414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0C482-B2B8-4365-9006-102848C932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10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F1AB-284E-44F5-9DEA-92FAE4AEF1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55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6151565"/>
            <a:ext cx="24971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F8B9-C161-4483-8738-E6E7419A1A4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90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6165852"/>
            <a:ext cx="24971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D488-E2B2-47B0-9CE7-52B663AFAC0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36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CC5E-07B8-40EB-B0E0-5EE4B8A31DE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084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6151565"/>
            <a:ext cx="24971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720F-C233-4417-9F17-C855792CB3E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068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9619-0B67-4983-A4C5-A9663C80A18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51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5174" y="3645024"/>
            <a:ext cx="7283450" cy="7921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1708-F187-4F1C-9E99-09B2F256C1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482058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6165852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5B2D-073E-4C3B-9ECE-24852B87432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20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165852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D0E6-DCE1-4C78-B985-342816DE634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337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4C4A-F741-47B1-9553-A9E53D13B1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77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02DE-4129-4A4D-BB26-62B0CC15280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050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5515-B660-43BC-8565-3423A4670D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421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7F4F-030A-4D6A-87CC-B3135AE9BE5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945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165852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8982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0802"/>
            <a:ext cx="7772400" cy="4115698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2950-3AA5-4A7D-ACD0-1840212E1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933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175377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8691-4F1D-449F-959B-F85A0E9A58F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9456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3E21"/>
                </a:solidFill>
              </a:defRPr>
            </a:lvl1pPr>
          </a:lstStyle>
          <a:p>
            <a:pPr>
              <a:defRPr/>
            </a:pPr>
            <a:fld id="{D38507EB-4F26-4245-9313-CBF73825A2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894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3E21"/>
                </a:solidFill>
              </a:defRPr>
            </a:lvl1pPr>
          </a:lstStyle>
          <a:p>
            <a:pPr>
              <a:defRPr/>
            </a:pPr>
            <a:fld id="{A9BD556F-1CF8-4C2D-B54D-F1F72DF4C7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2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C3A8-4EC2-4476-AD73-9B0F10F7A60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598376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636316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srgbClr val="E7DEC9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5174" y="3645024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AE38-4673-4DA5-89B5-4E782B78FF6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7374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F987-BDA0-4E59-9AC2-D47D434A16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84930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7283450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147E-11E0-433B-9AA1-EAFD64EC393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94463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A549-7771-4CFA-8225-A97B52177A8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53756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F239-F3FD-47B8-A692-B34B9F5EB88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922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FA94-172D-4ADC-A373-8B339903DC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圖片 6" descr="畫面剪輯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414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invGray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>
              <a:defRPr/>
            </a:pPr>
            <a:endParaRPr lang="zh-TW" altLang="zh-TW" sz="2800" b="1">
              <a:solidFill>
                <a:srgbClr val="FFFF00"/>
              </a:solidFill>
              <a:ea typeface="標楷體" pitchFamily="65" charset="-120"/>
            </a:endParaRP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182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l" eaLnBrk="1" hangingPunct="1">
                <a:defRPr/>
              </a:pPr>
              <a:endParaRPr lang="zh-TW" altLang="zh-TW" sz="2800" b="1">
                <a:solidFill>
                  <a:srgbClr val="FFFF00"/>
                </a:solidFill>
                <a:ea typeface="標楷體" pitchFamily="65" charset="-120"/>
              </a:endParaRPr>
            </a:p>
          </p:txBody>
        </p:sp>
        <p:sp>
          <p:nvSpPr>
            <p:cNvPr id="1183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4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zh-TW" altLang="en-US"/>
            </a:p>
          </p:txBody>
        </p:sp>
        <p:sp>
          <p:nvSpPr>
            <p:cNvPr id="1185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zh-TW" altLang="en-US"/>
            </a:p>
          </p:txBody>
        </p:sp>
        <p:sp>
          <p:nvSpPr>
            <p:cNvPr id="1186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zh-TW" altLang="en-US"/>
            </a:p>
          </p:txBody>
        </p:sp>
      </p:grpSp>
      <p:sp>
        <p:nvSpPr>
          <p:cNvPr id="272547" name="Rectangle 2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755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B10BF3E-AEEE-4BDC-9972-9B76DA57EA8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1260475" indent="-366713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2800">
          <a:solidFill>
            <a:schemeClr val="tx1"/>
          </a:solidFill>
          <a:latin typeface="+mn-lt"/>
          <a:ea typeface="+mn-ea"/>
        </a:defRPr>
      </a:lvl2pPr>
      <a:lvl3pPr marL="2152650" indent="-3683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3106738" indent="-508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3794125" indent="-508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42513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47085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51657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56229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3236A-D41E-4B3D-850D-668BB5DCDE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94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l" defTabSz="6330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30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6330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6330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6330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58265" indent="-158265" algn="l" defTabSz="633062" rtl="0" eaLnBrk="0" fontAlgn="base" hangingPunct="0">
        <a:lnSpc>
          <a:spcPct val="90000"/>
        </a:lnSpc>
        <a:spcBef>
          <a:spcPts val="692"/>
        </a:spcBef>
        <a:spcAft>
          <a:spcPct val="0"/>
        </a:spcAft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0" fontAlgn="base" hangingPunct="0">
        <a:lnSpc>
          <a:spcPct val="90000"/>
        </a:lnSpc>
        <a:spcBef>
          <a:spcPts val="34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0" fontAlgn="base" hangingPunct="0">
        <a:lnSpc>
          <a:spcPct val="90000"/>
        </a:lnSpc>
        <a:spcBef>
          <a:spcPts val="346"/>
        </a:spcBef>
        <a:spcAft>
          <a:spcPct val="0"/>
        </a:spcAft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0" fontAlgn="base" hangingPunct="0">
        <a:lnSpc>
          <a:spcPct val="90000"/>
        </a:lnSpc>
        <a:spcBef>
          <a:spcPts val="346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0" fontAlgn="base" hangingPunct="0">
        <a:lnSpc>
          <a:spcPct val="90000"/>
        </a:lnSpc>
        <a:spcBef>
          <a:spcPts val="346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gisa.gretai.org.tw/financing_s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mops.twse.com.tw/server-java/gotc/gotc_index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tpex.org.tw/web/regular_emerging/Creative_emerging/Creative_emerging.php?l=en-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892"/>
            <a:ext cx="7812360" cy="121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1" y="2527736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30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How </a:t>
            </a:r>
            <a:r>
              <a:rPr lang="en-US" altLang="zh-TW" sz="3000" b="1" dirty="0" err="1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TPEx</a:t>
            </a:r>
            <a:r>
              <a:rPr lang="en-US" altLang="zh-TW" sz="30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Helps Taiwan’s Micro &amp; SME Access </a:t>
            </a:r>
          </a:p>
          <a:p>
            <a:r>
              <a:rPr lang="en-US" altLang="zh-TW" sz="30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The Capital Market </a:t>
            </a:r>
          </a:p>
          <a:p>
            <a:endParaRPr lang="en-US" altLang="zh-TW" sz="3000" b="1" dirty="0">
              <a:solidFill>
                <a:srgbClr val="7030A0"/>
              </a:solidFill>
              <a:latin typeface="Candara" panose="020E0502030303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3000" b="1" dirty="0">
                <a:solidFill>
                  <a:srgbClr val="7030A0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– Introduction of </a:t>
            </a:r>
            <a:r>
              <a:rPr lang="en-US" altLang="zh-TW" sz="3000" b="1" dirty="0" err="1">
                <a:solidFill>
                  <a:srgbClr val="7030A0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TPEx</a:t>
            </a:r>
            <a:r>
              <a:rPr lang="en-US" altLang="zh-TW" sz="3000" b="1" dirty="0">
                <a:solidFill>
                  <a:srgbClr val="7030A0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GISA Board  </a:t>
            </a:r>
            <a:endParaRPr lang="zh-TW" altLang="en-US" sz="3000" b="1" dirty="0">
              <a:solidFill>
                <a:srgbClr val="7030A0"/>
              </a:solidFill>
              <a:latin typeface="Candara" panose="020E0502030303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6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175375"/>
            <a:ext cx="249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肘形接點 19"/>
          <p:cNvCxnSpPr>
            <a:cxnSpLocks/>
          </p:cNvCxnSpPr>
          <p:nvPr/>
        </p:nvCxnSpPr>
        <p:spPr bwMode="auto">
          <a:xfrm rot="5400000" flipH="1" flipV="1">
            <a:off x="7019827" y="3404305"/>
            <a:ext cx="955559" cy="8106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群組 3"/>
          <p:cNvGrpSpPr/>
          <p:nvPr/>
        </p:nvGrpSpPr>
        <p:grpSpPr>
          <a:xfrm>
            <a:off x="503379" y="1196752"/>
            <a:ext cx="8461110" cy="3538972"/>
            <a:chOff x="827584" y="2492896"/>
            <a:chExt cx="8461110" cy="3384355"/>
          </a:xfrm>
        </p:grpSpPr>
        <p:sp>
          <p:nvSpPr>
            <p:cNvPr id="5" name="矩形 4"/>
            <p:cNvSpPr/>
            <p:nvPr/>
          </p:nvSpPr>
          <p:spPr>
            <a:xfrm>
              <a:off x="827584" y="2492896"/>
              <a:ext cx="1799998" cy="9108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Startups and SMEs  Application</a:t>
              </a:r>
              <a:endParaRPr lang="zh-TW" altLang="en-US" b="1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47864" y="2492896"/>
              <a:ext cx="1799998" cy="9108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Integrative Counseling 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27584" y="4820409"/>
              <a:ext cx="1799998" cy="105684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Comprehensive Examination </a:t>
              </a:r>
            </a:p>
            <a:p>
              <a:pPr algn="ctr"/>
              <a:r>
                <a:rPr lang="en-US" altLang="en-US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(1</a:t>
              </a:r>
              <a:r>
                <a:rPr lang="en-US" altLang="en-US" b="1" baseline="30000" dirty="0">
                  <a:solidFill>
                    <a:srgbClr val="000000"/>
                  </a:solidFill>
                  <a:latin typeface="Candara" panose="020E0502030303020204" pitchFamily="34" charset="0"/>
                </a:rPr>
                <a:t>st</a:t>
              </a:r>
              <a:r>
                <a:rPr lang="en-US" altLang="en-US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 stage)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347865" y="4820409"/>
              <a:ext cx="1799998" cy="101590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Comprehensive Examination </a:t>
              </a:r>
            </a:p>
            <a:p>
              <a:pPr algn="ctr"/>
              <a:r>
                <a:rPr lang="en-US" altLang="zh-TW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(2</a:t>
              </a:r>
              <a:r>
                <a:rPr lang="en-US" altLang="zh-TW" b="1" baseline="30000" dirty="0">
                  <a:solidFill>
                    <a:srgbClr val="000000"/>
                  </a:solidFill>
                  <a:latin typeface="Candara" panose="020E0502030303020204" pitchFamily="34" charset="0"/>
                </a:rPr>
                <a:t>nd</a:t>
              </a:r>
              <a:r>
                <a:rPr lang="en-US" altLang="zh-TW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 stage)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012159" y="2506351"/>
              <a:ext cx="1799999" cy="1080120"/>
            </a:xfrm>
            <a:prstGeom prst="rect">
              <a:avLst/>
            </a:prstGeom>
            <a:solidFill>
              <a:srgbClr val="00407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First Capital Raising through GISA Platform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012160" y="4699113"/>
              <a:ext cx="1799998" cy="1080120"/>
            </a:xfrm>
            <a:prstGeom prst="rect">
              <a:avLst/>
            </a:prstGeom>
            <a:solidFill>
              <a:srgbClr val="00407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Registering on GISA</a:t>
              </a:r>
            </a:p>
          </p:txBody>
        </p:sp>
        <p:cxnSp>
          <p:nvCxnSpPr>
            <p:cNvPr id="12" name="直線單箭頭接點 11"/>
            <p:cNvCxnSpPr>
              <a:cxnSpLocks/>
              <a:stCxn id="5" idx="2"/>
              <a:endCxn id="7" idx="0"/>
            </p:cNvCxnSpPr>
            <p:nvPr/>
          </p:nvCxnSpPr>
          <p:spPr>
            <a:xfrm>
              <a:off x="1727583" y="3403788"/>
              <a:ext cx="0" cy="14166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cxnSpLocks/>
              <a:stCxn id="7" idx="3"/>
              <a:endCxn id="6" idx="1"/>
            </p:cNvCxnSpPr>
            <p:nvPr/>
          </p:nvCxnSpPr>
          <p:spPr>
            <a:xfrm flipV="1">
              <a:off x="2627582" y="2948343"/>
              <a:ext cx="720282" cy="2400488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cxnSpLocks/>
              <a:stCxn id="6" idx="2"/>
            </p:cNvCxnSpPr>
            <p:nvPr/>
          </p:nvCxnSpPr>
          <p:spPr>
            <a:xfrm>
              <a:off x="4247863" y="3403788"/>
              <a:ext cx="15693" cy="14166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/>
            <p:nvPr/>
          </p:nvCxnSpPr>
          <p:spPr>
            <a:xfrm flipV="1">
              <a:off x="5139411" y="3185355"/>
              <a:ext cx="756117" cy="2206217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6831228" y="3586471"/>
              <a:ext cx="0" cy="10081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347865" y="3732412"/>
              <a:ext cx="1908380" cy="6368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Up to 2 Years Services</a:t>
              </a:r>
              <a:endParaRPr lang="zh-TW" altLang="en-US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416486" y="3835914"/>
              <a:ext cx="1872208" cy="5825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Counseling &amp; Supervision</a:t>
              </a:r>
              <a:endParaRPr lang="zh-TW" altLang="en-US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8" name="標題 1"/>
          <p:cNvSpPr txBox="1">
            <a:spLocks/>
          </p:cNvSpPr>
          <p:nvPr/>
        </p:nvSpPr>
        <p:spPr>
          <a:xfrm>
            <a:off x="0" y="-27384"/>
            <a:ext cx="9129192" cy="105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spcAft>
                <a:spcPts val="0"/>
              </a:spcAft>
              <a:buNone/>
              <a:defRPr sz="3800" b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altLang="zh-TW" sz="3400" dirty="0"/>
              <a:t>How to Become a GISA Company</a:t>
            </a:r>
            <a:endParaRPr lang="zh-TW" altLang="en-US" sz="3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467543" y="5050656"/>
            <a:ext cx="8640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Candara" panose="020E0502030303020204" pitchFamily="34" charset="0"/>
              </a:rPr>
              <a:t>Before being registered on the GISA board, integrative counseling services       are provided for up to 2 years.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Candara" panose="020E0502030303020204" pitchFamily="34" charset="0"/>
              </a:rPr>
              <a:t>After being registered on the GISA board, free integrative counseling services are provided for up to 3 years.</a:t>
            </a:r>
            <a:endParaRPr lang="zh-TW" altLang="en-US" sz="2000" b="1" dirty="0">
              <a:latin typeface="Candara" panose="020E0502030303020204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A0EEB-4A9E-4089-93D3-1985F345DA8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16A944E-F410-4990-BAE0-F630D2994FE0}"/>
              </a:ext>
            </a:extLst>
          </p:cNvPr>
          <p:cNvSpPr/>
          <p:nvPr/>
        </p:nvSpPr>
        <p:spPr>
          <a:xfrm>
            <a:off x="511830" y="2492896"/>
            <a:ext cx="1799998" cy="71741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Innovation</a:t>
            </a:r>
          </a:p>
          <a:p>
            <a:pPr algn="ctr"/>
            <a:r>
              <a:rPr lang="en-US" alt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Examination  </a:t>
            </a:r>
          </a:p>
        </p:txBody>
      </p:sp>
    </p:spTree>
    <p:extLst>
      <p:ext uri="{BB962C8B-B14F-4D97-AF65-F5344CB8AC3E}">
        <p14:creationId xmlns:p14="http://schemas.microsoft.com/office/powerpoint/2010/main" val="41649107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kumimoji="0" lang="zh-TW" altLang="zh-TW" sz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8" y="5383164"/>
            <a:ext cx="1008236" cy="9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標題 4"/>
          <p:cNvSpPr txBox="1">
            <a:spLocks/>
          </p:cNvSpPr>
          <p:nvPr/>
        </p:nvSpPr>
        <p:spPr>
          <a:xfrm>
            <a:off x="634687" y="440626"/>
            <a:ext cx="7499350" cy="709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eaLnBrk="0" hangingPunct="0">
              <a:defRPr/>
            </a:pPr>
            <a:r>
              <a:rPr kumimoji="1" lang="en-US" altLang="zh-TW" sz="44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Table of Contents</a:t>
            </a:r>
            <a:endParaRPr kumimoji="1" lang="zh-TW" altLang="en-US" sz="4400" b="1" dirty="0">
              <a:solidFill>
                <a:schemeClr val="tx2"/>
              </a:solidFill>
              <a:latin typeface="Candara" panose="020E0502030303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" name="圓角矩形 11"/>
          <p:cNvSpPr/>
          <p:nvPr/>
        </p:nvSpPr>
        <p:spPr bwMode="auto">
          <a:xfrm>
            <a:off x="741024" y="1586232"/>
            <a:ext cx="7647400" cy="690640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1. Taiwan’s Micro &amp; SME Profile &amp; Challenges 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1" name="圓角矩形 13"/>
          <p:cNvSpPr/>
          <p:nvPr/>
        </p:nvSpPr>
        <p:spPr bwMode="auto">
          <a:xfrm>
            <a:off x="738427" y="2450328"/>
            <a:ext cx="7647400" cy="1097544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 </a:t>
            </a:r>
            <a:r>
              <a:rPr lang="en-US" altLang="zh-TW" sz="2800" dirty="0" err="1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TPEx’s</a:t>
            </a: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Role in Equity Crowdfunding &amp; </a:t>
            </a:r>
          </a:p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Introduction to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3" name="圓角矩形 17"/>
          <p:cNvSpPr/>
          <p:nvPr/>
        </p:nvSpPr>
        <p:spPr bwMode="auto">
          <a:xfrm>
            <a:off x="741708" y="3746472"/>
            <a:ext cx="7647400" cy="690640"/>
          </a:xfrm>
          <a:prstGeom prst="roundRect">
            <a:avLst/>
          </a:prstGeom>
          <a:solidFill>
            <a:srgbClr val="FFC000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 Achievements of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9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165A6904-F189-48F0-AEAC-1F7F2D961567}" type="slidenum">
              <a:rPr lang="en-US" altLang="zh-TW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defTabSz="844083">
                <a:defRPr/>
              </a:pPr>
              <a:t>12</a:t>
            </a:fld>
            <a:endParaRPr lang="en-US" altLang="zh-TW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29681" y="1302728"/>
            <a:ext cx="8304239" cy="5366632"/>
            <a:chOff x="898820" y="1125538"/>
            <a:chExt cx="8996259" cy="5813851"/>
          </a:xfrm>
        </p:grpSpPr>
        <p:graphicFrame>
          <p:nvGraphicFramePr>
            <p:cNvPr id="13" name="資料庫圖表 12"/>
            <p:cNvGraphicFramePr/>
            <p:nvPr>
              <p:extLst>
                <p:ext uri="{D42A27DB-BD31-4B8C-83A1-F6EECF244321}">
                  <p14:modId xmlns:p14="http://schemas.microsoft.com/office/powerpoint/2010/main" val="1630837330"/>
                </p:ext>
              </p:extLst>
            </p:nvPr>
          </p:nvGraphicFramePr>
          <p:xfrm>
            <a:off x="4870071" y="1244757"/>
            <a:ext cx="5025008" cy="56946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4" name="圖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052" y="1760538"/>
              <a:ext cx="2105025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98820" y="1125538"/>
              <a:ext cx="3976170" cy="500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defRPr b="1">
                  <a:latin typeface="+mj-ea"/>
                  <a:ea typeface="+mj-ea"/>
                </a:defRPr>
              </a:lvl1pPr>
            </a:lstStyle>
            <a:p>
              <a:pPr algn="l" defTabSz="844083" eaLnBrk="0" hangingPunct="0"/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邑錡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(Stock Code 7402)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F491F00A-EBA6-4A5B-BDCA-CC67D0816F0C}"/>
              </a:ext>
            </a:extLst>
          </p:cNvPr>
          <p:cNvSpPr txBox="1">
            <a:spLocks/>
          </p:cNvSpPr>
          <p:nvPr/>
        </p:nvSpPr>
        <p:spPr bwMode="auto">
          <a:xfrm>
            <a:off x="628651" y="44624"/>
            <a:ext cx="7886700" cy="115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 defTabSz="914400" eaLnBrk="1" hangingPunct="1"/>
            <a: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Successful Case – </a:t>
            </a:r>
            <a:b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</a:br>
            <a:r>
              <a:rPr kumimoji="0" lang="en-US" altLang="zh-TW" sz="3600" b="1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Brinno’s</a:t>
            </a:r>
            <a: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 IPO</a:t>
            </a:r>
          </a:p>
        </p:txBody>
      </p:sp>
    </p:spTree>
    <p:extLst>
      <p:ext uri="{BB962C8B-B14F-4D97-AF65-F5344CB8AC3E}">
        <p14:creationId xmlns:p14="http://schemas.microsoft.com/office/powerpoint/2010/main" val="43302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165A6904-F189-48F0-AEAC-1F7F2D961567}" type="slidenum">
              <a:rPr lang="en-US" altLang="zh-TW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defTabSz="844083">
                <a:defRPr/>
              </a:pPr>
              <a:t>13</a:t>
            </a:fld>
            <a:endParaRPr lang="en-US" altLang="zh-TW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628651" y="1302728"/>
            <a:ext cx="8505269" cy="4862576"/>
            <a:chOff x="681038" y="1125538"/>
            <a:chExt cx="9214041" cy="5267790"/>
          </a:xfrm>
        </p:grpSpPr>
        <p:graphicFrame>
          <p:nvGraphicFramePr>
            <p:cNvPr id="13" name="資料庫圖表 12"/>
            <p:cNvGraphicFramePr/>
            <p:nvPr>
              <p:extLst>
                <p:ext uri="{D42A27DB-BD31-4B8C-83A1-F6EECF244321}">
                  <p14:modId xmlns:p14="http://schemas.microsoft.com/office/powerpoint/2010/main" val="2175066611"/>
                </p:ext>
              </p:extLst>
            </p:nvPr>
          </p:nvGraphicFramePr>
          <p:xfrm>
            <a:off x="4870071" y="1561438"/>
            <a:ext cx="5025008" cy="4831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文字方塊 14"/>
            <p:cNvSpPr txBox="1"/>
            <p:nvPr/>
          </p:nvSpPr>
          <p:spPr>
            <a:xfrm>
              <a:off x="681038" y="1125538"/>
              <a:ext cx="4189033" cy="500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defRPr b="1">
                  <a:latin typeface="+mj-ea"/>
                  <a:ea typeface="+mj-ea"/>
                </a:defRPr>
              </a:lvl1pPr>
            </a:lstStyle>
            <a:p>
              <a:pPr algn="l" defTabSz="844083" eaLnBrk="0" hangingPunct="0"/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凡事康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(Stock Code 7443)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56" y="1966684"/>
            <a:ext cx="2825058" cy="698095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9B2D315A-76FC-4C62-9E61-1B5CDF58873F}"/>
              </a:ext>
            </a:extLst>
          </p:cNvPr>
          <p:cNvSpPr txBox="1">
            <a:spLocks/>
          </p:cNvSpPr>
          <p:nvPr/>
        </p:nvSpPr>
        <p:spPr bwMode="auto">
          <a:xfrm>
            <a:off x="628651" y="44624"/>
            <a:ext cx="7886700" cy="115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3306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 defTabSz="914400" eaLnBrk="1" hangingPunct="1"/>
            <a: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Successful Case – </a:t>
            </a:r>
            <a:b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</a:br>
            <a:r>
              <a:rPr kumimoji="0" lang="en-US" altLang="zh-TW" sz="3600" b="1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Fluxtek’s</a:t>
            </a:r>
            <a:r>
              <a:rPr kumimoji="0" lang="en-US" altLang="zh-TW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微軟正黑體" panose="020B0604030504040204" pitchFamily="34" charset="-120"/>
              </a:rPr>
              <a:t> IPO</a:t>
            </a:r>
          </a:p>
        </p:txBody>
      </p:sp>
    </p:spTree>
    <p:extLst>
      <p:ext uri="{BB962C8B-B14F-4D97-AF65-F5344CB8AC3E}">
        <p14:creationId xmlns:p14="http://schemas.microsoft.com/office/powerpoint/2010/main" val="190717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otc網頁表頭3.JPG"/>
          <p:cNvPicPr>
            <a:picLocks noChangeAspect="1"/>
          </p:cNvPicPr>
          <p:nvPr/>
        </p:nvPicPr>
        <p:blipFill>
          <a:blip r:embed="rId3" cstate="print"/>
          <a:srcRect t="29167" r="7812" b="56250"/>
          <a:stretch>
            <a:fillRect/>
          </a:stretch>
        </p:blipFill>
        <p:spPr>
          <a:xfrm>
            <a:off x="0" y="5739936"/>
            <a:ext cx="9144000" cy="100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2" name="矩形 9"/>
          <p:cNvSpPr>
            <a:spLocks noChangeArrowheads="1"/>
          </p:cNvSpPr>
          <p:nvPr/>
        </p:nvSpPr>
        <p:spPr bwMode="auto">
          <a:xfrm>
            <a:off x="1344730" y="2358527"/>
            <a:ext cx="6883061" cy="9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215" b="1" dirty="0" err="1">
                <a:latin typeface="微軟正黑體" panose="020B0604030504040204" pitchFamily="34" charset="-120"/>
              </a:rPr>
              <a:t>TPEx</a:t>
            </a:r>
            <a:r>
              <a:rPr lang="en-US" altLang="zh-TW" sz="2215" b="1" dirty="0">
                <a:latin typeface="微軟正黑體" panose="020B0604030504040204" pitchFamily="34" charset="-120"/>
              </a:rPr>
              <a:t> GISA website: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http://www.tpex.org.tw/web/regular_emerging/Creative_emerging/Creative_emerging.php?l=en-us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6241" r="13770" b="73422"/>
          <a:stretch>
            <a:fillRect/>
          </a:stretch>
        </p:blipFill>
        <p:spPr bwMode="auto">
          <a:xfrm>
            <a:off x="0" y="263770"/>
            <a:ext cx="9144000" cy="93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05348-F627-4413-8EFF-6CC9E0FD727F}" type="slidenum">
              <a:rPr lang="en-US" altLang="zh-TW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圓角矩形 3"/>
          <p:cNvSpPr/>
          <p:nvPr/>
        </p:nvSpPr>
        <p:spPr>
          <a:xfrm>
            <a:off x="1896243" y="1215722"/>
            <a:ext cx="5351514" cy="9891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92"/>
              </a:lnSpc>
            </a:pPr>
            <a:r>
              <a:rPr lang="en-US" altLang="zh-TW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標楷體" pitchFamily="65" charset="-120"/>
              </a:rPr>
              <a:t>Expanded Capital Access </a:t>
            </a:r>
          </a:p>
          <a:p>
            <a:pPr algn="r">
              <a:lnSpc>
                <a:spcPts val="3692"/>
              </a:lnSpc>
            </a:pPr>
            <a:r>
              <a:rPr lang="en-US" altLang="zh-TW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標楷體" pitchFamily="65" charset="-120"/>
              </a:rPr>
              <a:t>Solid Investment Venue</a:t>
            </a:r>
            <a:endParaRPr lang="zh-TW" altLang="en-US" sz="295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標楷體" pitchFamily="65" charset="-120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D01A413F-5E7C-4094-A41F-B88F7F32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449919"/>
            <a:ext cx="6883061" cy="9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215" b="1" dirty="0">
                <a:latin typeface="微軟正黑體" panose="020B0604030504040204" pitchFamily="34" charset="-120"/>
              </a:rPr>
              <a:t>GISA Information Disclosure System website: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http://mops.twse.com.tw/server-java/gotc/gotc_index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E36A9F-8982-409E-AE8B-DCE1B0A2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365104"/>
            <a:ext cx="6883061" cy="7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215" b="1" dirty="0">
                <a:latin typeface="微軟正黑體" panose="020B0604030504040204" pitchFamily="34" charset="-120"/>
              </a:rPr>
              <a:t>GISA Capital Raising System website: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http://gisa.gretai.org.tw/financing_s.htm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4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 bwMode="auto">
          <a:xfrm>
            <a:off x="741024" y="1586232"/>
            <a:ext cx="7647400" cy="690640"/>
          </a:xfrm>
          <a:prstGeom prst="roundRect">
            <a:avLst/>
          </a:prstGeom>
          <a:solidFill>
            <a:srgbClr val="FFC000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1. Taiwan’s Micro &amp; SME Profile &amp; Challenges 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738427" y="2450328"/>
            <a:ext cx="7647400" cy="1097544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 </a:t>
            </a:r>
            <a:r>
              <a:rPr lang="en-US" altLang="zh-TW" sz="2800" dirty="0" err="1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TPEx’s</a:t>
            </a: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Role in Equity Crowdfunding &amp; </a:t>
            </a:r>
          </a:p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Introduction to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741708" y="3746472"/>
            <a:ext cx="7647400" cy="690640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 Achievements of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kumimoji="0" lang="zh-TW" altLang="zh-TW" sz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8" y="5383164"/>
            <a:ext cx="1008236" cy="9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標題 4"/>
          <p:cNvSpPr txBox="1">
            <a:spLocks/>
          </p:cNvSpPr>
          <p:nvPr/>
        </p:nvSpPr>
        <p:spPr>
          <a:xfrm>
            <a:off x="634687" y="440626"/>
            <a:ext cx="7499350" cy="709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eaLnBrk="0" hangingPunct="0">
              <a:defRPr/>
            </a:pPr>
            <a:r>
              <a:rPr kumimoji="1" lang="en-US" altLang="zh-TW" sz="44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Table of Contents</a:t>
            </a:r>
            <a:endParaRPr kumimoji="1" lang="zh-TW" altLang="en-US" sz="4400" b="1" dirty="0">
              <a:solidFill>
                <a:schemeClr val="tx2"/>
              </a:solidFill>
              <a:latin typeface="Candara" panose="020E0502030303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3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446058"/>
              </p:ext>
            </p:extLst>
          </p:nvPr>
        </p:nvGraphicFramePr>
        <p:xfrm>
          <a:off x="457200" y="1917332"/>
          <a:ext cx="8291265" cy="34723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Business Category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Employees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Paid-in Capital/ Revenue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SME</a:t>
                      </a:r>
                      <a:endParaRPr lang="en-US" altLang="zh-TW" b="0" dirty="0"/>
                    </a:p>
                    <a:p>
                      <a:pPr algn="ctr"/>
                      <a:r>
                        <a:rPr lang="en-US" altLang="zh-TW" dirty="0"/>
                        <a:t>Manufacturing, Construction</a:t>
                      </a:r>
                      <a:r>
                        <a:rPr lang="en-US" altLang="zh-TW" baseline="0" dirty="0"/>
                        <a:t>,</a:t>
                      </a:r>
                      <a:r>
                        <a:rPr lang="en-US" altLang="zh-TW" dirty="0"/>
                        <a:t> Mining, Businesses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&lt;US$ 2,666,666</a:t>
                      </a:r>
                    </a:p>
                    <a:p>
                      <a:pPr algn="ctr"/>
                      <a:r>
                        <a:rPr lang="en-US" altLang="zh-TW" dirty="0"/>
                        <a:t>(Paid-in</a:t>
                      </a:r>
                      <a:r>
                        <a:rPr lang="en-US" altLang="zh-TW" baseline="0" dirty="0"/>
                        <a:t> Capital)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SME</a:t>
                      </a:r>
                      <a:endParaRPr lang="en-US" altLang="zh-TW" b="0" dirty="0"/>
                    </a:p>
                    <a:p>
                      <a:pPr algn="ctr"/>
                      <a:r>
                        <a:rPr lang="en-US" altLang="zh-TW" dirty="0"/>
                        <a:t>Service,</a:t>
                      </a:r>
                      <a:r>
                        <a:rPr lang="en-US" altLang="zh-TW" baseline="0" dirty="0"/>
                        <a:t> and Other Businesses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&lt;US$</a:t>
                      </a:r>
                      <a:r>
                        <a:rPr lang="en-US" altLang="zh-TW" baseline="0" dirty="0"/>
                        <a:t> 3,333,333</a:t>
                      </a:r>
                    </a:p>
                    <a:p>
                      <a:pPr algn="ctr"/>
                      <a:r>
                        <a:rPr lang="en-US" altLang="zh-TW" baseline="0" dirty="0"/>
                        <a:t>(Revenue)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Micro Enterprise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 bwMode="auto">
          <a:xfrm>
            <a:off x="5652120" y="3242075"/>
            <a:ext cx="576064" cy="432048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OR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536692"/>
            <a:ext cx="8136904" cy="109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TW" sz="3600" b="1" dirty="0">
                <a:latin typeface="Candara" panose="020E0502030303020204" pitchFamily="34" charset="0"/>
                <a:cs typeface="Calibri" panose="020F0502020204030204" pitchFamily="34" charset="0"/>
              </a:rPr>
              <a:t>Taiwan’s Micro &amp; SME Profile -</a:t>
            </a:r>
          </a:p>
          <a:p>
            <a:pPr>
              <a:defRPr/>
            </a:pPr>
            <a:r>
              <a:rPr lang="en-US" altLang="zh-TW" sz="3600" b="1" dirty="0">
                <a:latin typeface="Candara" panose="020E0502030303020204" pitchFamily="34" charset="0"/>
                <a:cs typeface="Calibri" panose="020F0502020204030204" pitchFamily="34" charset="0"/>
              </a:rPr>
              <a:t>SME Definition in Taiwan</a:t>
            </a: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55172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600" dirty="0">
                <a:latin typeface="Candara" panose="020E0502030303020204" pitchFamily="34" charset="0"/>
                <a:ea typeface="標楷體" panose="03000509000000000000" pitchFamily="65" charset="-120"/>
              </a:rPr>
              <a:t>Source: Small and Medium Enterprises Administration, Ministry of Economic Affairs</a:t>
            </a:r>
          </a:p>
          <a:p>
            <a:pPr algn="l"/>
            <a:r>
              <a:rPr lang="en-US" altLang="zh-TW" sz="1600" dirty="0">
                <a:latin typeface="Candara" panose="020E0502030303020204" pitchFamily="34" charset="0"/>
                <a:ea typeface="標楷體" panose="03000509000000000000" pitchFamily="65" charset="-120"/>
              </a:rPr>
              <a:t>Exchange Rate: 1 USD = 30 NTD</a:t>
            </a:r>
            <a:endParaRPr lang="zh-TW" altLang="en-US" sz="1600" dirty="0"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9433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122518"/>
            <a:ext cx="9144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defPPr>
              <a:defRPr lang="en-US"/>
            </a:defPPr>
            <a:lvl1pPr algn="l">
              <a:defRPr sz="3600" b="1"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TW" dirty="0"/>
              <a:t>Taiwan’s SME Barriers to Funding  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237288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405348-F627-4413-8EFF-6CC9E0FD727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27503"/>
              </p:ext>
            </p:extLst>
          </p:nvPr>
        </p:nvGraphicFramePr>
        <p:xfrm>
          <a:off x="22097" y="1155224"/>
          <a:ext cx="9121903" cy="5409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9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Financing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Venue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Government </a:t>
                      </a:r>
                      <a:r>
                        <a:rPr lang="en-GB" altLang="zh-TW" sz="1600" b="1" kern="1200" dirty="0">
                          <a:solidFill>
                            <a:schemeClr val="lt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Subsidies</a:t>
                      </a:r>
                      <a:endParaRPr lang="zh-TW" altLang="en-US" sz="1600" b="1" kern="1200" dirty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Private Funds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Debt</a:t>
                      </a:r>
                    </a:p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 (Indirect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Financing</a:t>
                      </a: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)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Capital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Market </a:t>
                      </a:r>
                    </a:p>
                    <a:p>
                      <a:pPr algn="ctr"/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(Direct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Financing</a:t>
                      </a: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4832"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latin typeface="Candara" panose="020E0502030303020204" pitchFamily="34" charset="0"/>
                        </a:rPr>
                        <a:t>Type</a:t>
                      </a:r>
                      <a:endParaRPr lang="zh-TW" altLang="en-US" sz="1800" b="1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標楷體" panose="03000509000000000000" pitchFamily="65" charset="-120"/>
                          <a:cs typeface="+mn-cs"/>
                        </a:rPr>
                        <a:t>R&amp;D  projects subsidy</a:t>
                      </a:r>
                      <a:endParaRPr kumimoji="0" lang="zh-TW" altLang="en-US" sz="1600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Innovative business projects subsidy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altLang="zh-TW" sz="1600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Venture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capital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Private equity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Loan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from financial institution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1600" kern="1200" baseline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Funds from family or friends (grants or loans)</a:t>
                      </a:r>
                      <a:endParaRPr lang="en-US" altLang="zh-TW" sz="1800" baseline="0" dirty="0">
                        <a:latin typeface="Candara" panose="020E0502030303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1600" kern="1200" baseline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Equity – stocks, securities</a:t>
                      </a:r>
                      <a:endParaRPr lang="zh-TW" altLang="en-US" sz="1600" kern="1200" baseline="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noProof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Challenges for Taiwan</a:t>
                      </a:r>
                      <a:r>
                        <a:rPr lang="en-US" altLang="zh-TW" sz="1800" b="1" kern="1200" baseline="0" noProof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kern="1200" noProof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SMEs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Limited</a:t>
                      </a:r>
                      <a:r>
                        <a:rPr lang="zh-TW" altLang="en-US" sz="1600" dirty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US" altLang="zh-TW" sz="1600" kern="1200" baseline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subsidy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Heavy</a:t>
                      </a:r>
                      <a:r>
                        <a:rPr lang="en-US" altLang="zh-TW" sz="1600" kern="1200" baseline="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Compliance requirement from government 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dirty="0">
                          <a:latin typeface="Candara" panose="020E0502030303020204" pitchFamily="34" charset="0"/>
                        </a:rPr>
                        <a:t> </a:t>
                      </a:r>
                      <a:endParaRPr lang="zh-TW" altLang="en-US" sz="18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1600" dirty="0">
                          <a:latin typeface="Candara" panose="020E0502030303020204" pitchFamily="34" charset="0"/>
                        </a:rPr>
                        <a:t>Startups</a:t>
                      </a: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 are too small to attract proper VCs and angel investors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1600" baseline="0" dirty="0">
                          <a:latin typeface="Candara" panose="020E0502030303020204" pitchFamily="34" charset="0"/>
                        </a:rPr>
                        <a:t>Without adequate exposure to potential investors</a:t>
                      </a:r>
                      <a:endParaRPr lang="en-US" altLang="zh-TW" sz="1600" dirty="0">
                        <a:latin typeface="Candara" panose="020E0502030303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Hard</a:t>
                      </a: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to obtain bank</a:t>
                      </a:r>
                      <a:r>
                        <a:rPr lang="en-US" altLang="zh-TW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loan</a:t>
                      </a: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unless SMEs have a substantial financial record or valuable collateral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High interest rate</a:t>
                      </a:r>
                      <a:endParaRPr lang="zh-TW" altLang="en-US" sz="1600" dirty="0">
                        <a:latin typeface="Candara" panose="020E0502030303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1588" lvl="1" indent="0" defTabSz="895350">
                        <a:spcAft>
                          <a:spcPts val="300"/>
                        </a:spcAft>
                        <a:buSzPct val="120000"/>
                        <a:buFontTx/>
                        <a:buNone/>
                      </a:pPr>
                      <a:r>
                        <a:rPr lang="en-GB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Insufficient profit, capital</a:t>
                      </a:r>
                      <a:r>
                        <a:rPr lang="en-GB" altLang="zh-TW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size and corporate governance create barriers to access to  capital market</a:t>
                      </a:r>
                      <a:endParaRPr lang="en-GB" altLang="zh-TW" sz="1600" b="0" i="0" kern="120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4742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03652043"/>
              </p:ext>
            </p:extLst>
          </p:nvPr>
        </p:nvGraphicFramePr>
        <p:xfrm>
          <a:off x="688698" y="2241100"/>
          <a:ext cx="4846226" cy="290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181861099"/>
              </p:ext>
            </p:extLst>
          </p:nvPr>
        </p:nvGraphicFramePr>
        <p:xfrm>
          <a:off x="3829905" y="2249461"/>
          <a:ext cx="4840921" cy="288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0" name="Diagram group"/>
          <p:cNvGrpSpPr/>
          <p:nvPr/>
        </p:nvGrpSpPr>
        <p:grpSpPr>
          <a:xfrm>
            <a:off x="711622" y="4252080"/>
            <a:ext cx="1362570" cy="1373324"/>
            <a:chOff x="3155868" y="4222511"/>
            <a:chExt cx="1393119" cy="1393119"/>
          </a:xfrm>
          <a:solidFill>
            <a:srgbClr val="E5697B"/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1" name="群組 30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  <a:grpFill/>
          </p:grpSpPr>
          <p:sp>
            <p:nvSpPr>
              <p:cNvPr id="32" name="橢圓 31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846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Investor Fund</a:t>
                </a:r>
                <a:endParaRPr lang="zh-TW" altLang="en-US" sz="1846" b="1" dirty="0">
                  <a:solidFill>
                    <a:prstClr val="white"/>
                  </a:solidFill>
                  <a:latin typeface="Candara" panose="020E0502030303020204" pitchFamily="34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50" name="Diagram group"/>
          <p:cNvGrpSpPr/>
          <p:nvPr/>
        </p:nvGrpSpPr>
        <p:grpSpPr>
          <a:xfrm rot="1692027">
            <a:off x="1899296" y="1375413"/>
            <a:ext cx="2627359" cy="2909946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1" name="拱形 50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2" name="Diagram group"/>
          <p:cNvGrpSpPr/>
          <p:nvPr/>
        </p:nvGrpSpPr>
        <p:grpSpPr>
          <a:xfrm rot="18915851">
            <a:off x="737589" y="2168112"/>
            <a:ext cx="2627359" cy="2909946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3" name="拱形 52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Diagram group"/>
          <p:cNvGrpSpPr/>
          <p:nvPr/>
        </p:nvGrpSpPr>
        <p:grpSpPr>
          <a:xfrm rot="14700352">
            <a:off x="2026722" y="3013209"/>
            <a:ext cx="2425254" cy="3152442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5" name="拱形 54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6" name="Diagram group"/>
          <p:cNvGrpSpPr/>
          <p:nvPr/>
        </p:nvGrpSpPr>
        <p:grpSpPr>
          <a:xfrm rot="13163252">
            <a:off x="4836858" y="3176170"/>
            <a:ext cx="2627359" cy="2909946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7" name="拱形 56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8" name="Diagram group"/>
          <p:cNvGrpSpPr/>
          <p:nvPr/>
        </p:nvGrpSpPr>
        <p:grpSpPr>
          <a:xfrm>
            <a:off x="3829904" y="1052736"/>
            <a:ext cx="1534184" cy="1404263"/>
            <a:chOff x="3155868" y="4222511"/>
            <a:chExt cx="1393119" cy="139311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9" name="群組 58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Executive Yuan</a:t>
                </a:r>
                <a:endParaRPr lang="zh-TW" altLang="en-US" b="1" dirty="0">
                  <a:solidFill>
                    <a:prstClr val="white"/>
                  </a:solidFill>
                  <a:latin typeface="Candara" panose="020E0502030303020204" pitchFamily="34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62" name="Diagram group"/>
          <p:cNvGrpSpPr/>
          <p:nvPr/>
        </p:nvGrpSpPr>
        <p:grpSpPr>
          <a:xfrm rot="8433080">
            <a:off x="5876395" y="2140154"/>
            <a:ext cx="2627359" cy="2909946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63" name="拱形 62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4" name="Diagram group"/>
          <p:cNvGrpSpPr/>
          <p:nvPr/>
        </p:nvGrpSpPr>
        <p:grpSpPr>
          <a:xfrm rot="3857517">
            <a:off x="4687656" y="1094074"/>
            <a:ext cx="2425254" cy="3330733"/>
            <a:chOff x="1691516" y="647400"/>
            <a:chExt cx="4321822" cy="4321822"/>
          </a:xfrm>
          <a:solidFill>
            <a:schemeClr val="accent1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65" name="拱形 64"/>
            <p:cNvSpPr/>
            <p:nvPr/>
          </p:nvSpPr>
          <p:spPr>
            <a:xfrm>
              <a:off x="1691516" y="647400"/>
              <a:ext cx="4321822" cy="432182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  <a:sp3d z="-25400" prstMaterial="plastic">
              <a:bevelT w="25400" h="25400"/>
              <a:bevelB w="25400" h="25400"/>
            </a:sp3d>
          </p:spPr>
          <p:style>
            <a:ln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lnRef>
            <a:fillRef idx="1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fillRef>
            <a:effectRef idx="2">
              <a:schemeClr val="accent1">
                <a:shade val="90000"/>
                <a:hueOff val="-86375"/>
                <a:satOff val="-2887"/>
                <a:lumOff val="21026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7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6457950" y="6131171"/>
            <a:ext cx="2057400" cy="337038"/>
          </a:xfrm>
        </p:spPr>
        <p:txBody>
          <a:bodyPr/>
          <a:lstStyle/>
          <a:p>
            <a:pPr algn="r" defTabSz="844083">
              <a:defRPr/>
            </a:pPr>
            <a:fld id="{A9BD556F-1CF8-4C2D-B54D-F1F72DF4C7F2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pPr algn="r" defTabSz="844083">
                <a:defRPr/>
              </a:pPr>
              <a:t>5</a:t>
            </a:fld>
            <a:endParaRPr lang="en-US" altLang="zh-TW" dirty="0">
              <a:solidFill>
                <a:prstClr val="black">
                  <a:tint val="75000"/>
                </a:prstClr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6ACA9EEA-DE35-4F65-942D-BE1E0CB0A0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2896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3600" b="1" dirty="0">
                <a:latin typeface="Candara" panose="020E0502030303020204" pitchFamily="34" charset="0"/>
                <a:cs typeface="Calibri" panose="020F0502020204030204" pitchFamily="34" charset="0"/>
              </a:rPr>
              <a:t>The Ecosystem for Taiwan’s SMEs &amp; Startups</a:t>
            </a: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grpSp>
        <p:nvGrpSpPr>
          <p:cNvPr id="66" name="Diagram group"/>
          <p:cNvGrpSpPr/>
          <p:nvPr/>
        </p:nvGrpSpPr>
        <p:grpSpPr>
          <a:xfrm>
            <a:off x="7134885" y="1603399"/>
            <a:ext cx="1362570" cy="1373324"/>
            <a:chOff x="3155868" y="4222511"/>
            <a:chExt cx="1393119" cy="1393119"/>
          </a:xfrm>
          <a:solidFill>
            <a:srgbClr val="E5697B"/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69" name="群組 68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  <a:grpFill/>
          </p:grpSpPr>
          <p:sp>
            <p:nvSpPr>
              <p:cNvPr id="70" name="橢圓 69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846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Training Program</a:t>
                </a:r>
                <a:endParaRPr lang="zh-TW" altLang="en-US" sz="1846" b="1" dirty="0">
                  <a:solidFill>
                    <a:prstClr val="white"/>
                  </a:solidFill>
                  <a:latin typeface="Candara" panose="020E0502030303020204" pitchFamily="34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72" name="Diagram group"/>
          <p:cNvGrpSpPr/>
          <p:nvPr/>
        </p:nvGrpSpPr>
        <p:grpSpPr>
          <a:xfrm>
            <a:off x="7082274" y="4406513"/>
            <a:ext cx="1362570" cy="1373324"/>
            <a:chOff x="3155868" y="4222511"/>
            <a:chExt cx="1393119" cy="1393119"/>
          </a:xfrm>
          <a:solidFill>
            <a:srgbClr val="E5697B"/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3" name="群組 72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  <a:grpFill/>
          </p:grpSpPr>
          <p:sp>
            <p:nvSpPr>
              <p:cNvPr id="74" name="橢圓 73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846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Demo Show &amp; Contest</a:t>
                </a:r>
              </a:p>
            </p:txBody>
          </p:sp>
        </p:grpSp>
      </p:grpSp>
      <p:grpSp>
        <p:nvGrpSpPr>
          <p:cNvPr id="76" name="Diagram group"/>
          <p:cNvGrpSpPr/>
          <p:nvPr/>
        </p:nvGrpSpPr>
        <p:grpSpPr>
          <a:xfrm>
            <a:off x="3888618" y="4866682"/>
            <a:ext cx="1362570" cy="1373324"/>
            <a:chOff x="3155868" y="4222511"/>
            <a:chExt cx="1393119" cy="1393119"/>
          </a:xfrm>
          <a:solidFill>
            <a:srgbClr val="E5697B"/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7" name="群組 76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  <a:grpFill/>
          </p:grpSpPr>
          <p:sp>
            <p:nvSpPr>
              <p:cNvPr id="78" name="橢圓 77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846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Subsidy</a:t>
                </a:r>
              </a:p>
            </p:txBody>
          </p:sp>
        </p:grpSp>
      </p:grpSp>
      <p:grpSp>
        <p:nvGrpSpPr>
          <p:cNvPr id="80" name="Diagram group"/>
          <p:cNvGrpSpPr/>
          <p:nvPr/>
        </p:nvGrpSpPr>
        <p:grpSpPr>
          <a:xfrm>
            <a:off x="711622" y="1592904"/>
            <a:ext cx="1656184" cy="1370363"/>
            <a:chOff x="3155868" y="4222511"/>
            <a:chExt cx="1393119" cy="1393119"/>
          </a:xfrm>
          <a:solidFill>
            <a:srgbClr val="E5697B"/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81" name="群組 80"/>
            <p:cNvGrpSpPr/>
            <p:nvPr/>
          </p:nvGrpSpPr>
          <p:grpSpPr>
            <a:xfrm>
              <a:off x="3155868" y="4222511"/>
              <a:ext cx="1393119" cy="1393119"/>
              <a:chOff x="3155868" y="4222511"/>
              <a:chExt cx="1393119" cy="1393119"/>
            </a:xfrm>
            <a:grpFill/>
          </p:grpSpPr>
          <p:sp>
            <p:nvSpPr>
              <p:cNvPr id="82" name="橢圓 81"/>
              <p:cNvSpPr/>
              <p:nvPr/>
            </p:nvSpPr>
            <p:spPr>
              <a:xfrm>
                <a:off x="3155868" y="4222511"/>
                <a:ext cx="1393119" cy="1393119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fillRef>
              <a:effectRef idx="2">
                <a:schemeClr val="accent1">
                  <a:shade val="80000"/>
                  <a:hueOff val="-57582"/>
                  <a:satOff val="-624"/>
                  <a:lumOff val="158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橢圓 4"/>
              <p:cNvSpPr/>
              <p:nvPr/>
            </p:nvSpPr>
            <p:spPr>
              <a:xfrm>
                <a:off x="3359886" y="4426529"/>
                <a:ext cx="985083" cy="9850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514" tIns="37514" rIns="37514" bIns="37514" numCol="1" spcCol="1270" anchor="ctr" anchorCtr="0">
                <a:noAutofit/>
              </a:bodyPr>
              <a:lstStyle/>
              <a:p>
                <a:pPr defTabSz="1313017" eaLnBrk="0" hangingPunct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b="1" dirty="0">
                    <a:solidFill>
                      <a:prstClr val="white"/>
                    </a:solidFill>
                    <a:latin typeface="Candara" panose="020E0502030303020204" pitchFamily="34" charset="0"/>
                    <a:ea typeface="新細明體" panose="02020500000000000000" pitchFamily="18" charset="-120"/>
                  </a:rPr>
                  <a:t>Subsidized Loan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65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kumimoji="0" lang="zh-TW" altLang="zh-TW" sz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8" y="5383164"/>
            <a:ext cx="1008236" cy="9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標題 4"/>
          <p:cNvSpPr txBox="1">
            <a:spLocks/>
          </p:cNvSpPr>
          <p:nvPr/>
        </p:nvSpPr>
        <p:spPr>
          <a:xfrm>
            <a:off x="634687" y="440626"/>
            <a:ext cx="7499350" cy="709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eaLnBrk="0" hangingPunct="0">
              <a:defRPr/>
            </a:pPr>
            <a:r>
              <a:rPr kumimoji="1" lang="en-US" altLang="zh-TW" sz="4400" b="1" dirty="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Table of Contents</a:t>
            </a:r>
            <a:endParaRPr kumimoji="1" lang="zh-TW" altLang="en-US" sz="4400" b="1" dirty="0">
              <a:solidFill>
                <a:schemeClr val="tx2"/>
              </a:solidFill>
              <a:latin typeface="Candara" panose="020E0502030303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11" name="圓角矩形 11"/>
          <p:cNvSpPr/>
          <p:nvPr/>
        </p:nvSpPr>
        <p:spPr bwMode="auto">
          <a:xfrm>
            <a:off x="741024" y="1586232"/>
            <a:ext cx="7647400" cy="690640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1. Taiwan’s Micro &amp; SME Profile &amp; Challenges 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3" name="圓角矩形 13"/>
          <p:cNvSpPr/>
          <p:nvPr/>
        </p:nvSpPr>
        <p:spPr bwMode="auto">
          <a:xfrm>
            <a:off x="738427" y="2450328"/>
            <a:ext cx="7647400" cy="1097544"/>
          </a:xfrm>
          <a:prstGeom prst="roundRect">
            <a:avLst/>
          </a:prstGeom>
          <a:solidFill>
            <a:srgbClr val="FFC000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 </a:t>
            </a:r>
            <a:r>
              <a:rPr lang="en-US" altLang="zh-TW" sz="2800" dirty="0" err="1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TPEx’s</a:t>
            </a: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Role in Equity Crowdfunding &amp; </a:t>
            </a:r>
          </a:p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Introduction to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5" name="圓角矩形 17"/>
          <p:cNvSpPr/>
          <p:nvPr/>
        </p:nvSpPr>
        <p:spPr bwMode="auto">
          <a:xfrm>
            <a:off x="741708" y="3746472"/>
            <a:ext cx="7647400" cy="690640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 anchorCtr="0"/>
          <a:lstStyle/>
          <a:p>
            <a:pPr algn="l">
              <a:defRPr/>
            </a:pPr>
            <a:r>
              <a:rPr lang="en-US" altLang="zh-TW" sz="2800" dirty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 Achievements of the GISA Board</a:t>
            </a:r>
            <a:endParaRPr kumimoji="0" lang="zh-TW" altLang="en-US" sz="2800" b="1" dirty="0">
              <a:solidFill>
                <a:schemeClr val="tx2"/>
              </a:solidFill>
              <a:latin typeface="Candara" panose="020E050203030302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1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標題 1"/>
          <p:cNvSpPr>
            <a:spLocks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altLang="zh-TW" sz="38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  <a:sym typeface="Wingdings" pitchFamily="2" charset="2"/>
              </a:rPr>
              <a:t>TPEx</a:t>
            </a:r>
            <a:r>
              <a:rPr kumimoji="0" lang="en-US" altLang="zh-TW" sz="3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  <a:sym typeface="Wingdings" pitchFamily="2" charset="2"/>
              </a:rPr>
              <a:t> Provides Multi-tiered Equity Markets</a:t>
            </a:r>
          </a:p>
        </p:txBody>
      </p:sp>
      <p:sp>
        <p:nvSpPr>
          <p:cNvPr id="34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7</a:t>
            </a:fld>
            <a:endParaRPr lang="en-US" altLang="zh-TW" dirty="0"/>
          </a:p>
        </p:txBody>
      </p:sp>
      <p:grpSp>
        <p:nvGrpSpPr>
          <p:cNvPr id="36" name="群組 10"/>
          <p:cNvGrpSpPr>
            <a:grpSpLocks/>
          </p:cNvGrpSpPr>
          <p:nvPr/>
        </p:nvGrpSpPr>
        <p:grpSpPr bwMode="auto">
          <a:xfrm>
            <a:off x="1209725" y="2015579"/>
            <a:ext cx="6545485" cy="3134678"/>
            <a:chOff x="2057164" y="1642710"/>
            <a:chExt cx="6236756" cy="3417960"/>
          </a:xfrm>
        </p:grpSpPr>
        <p:sp>
          <p:nvSpPr>
            <p:cNvPr id="37" name="文字方塊 18"/>
            <p:cNvSpPr txBox="1">
              <a:spLocks noChangeArrowheads="1"/>
            </p:cNvSpPr>
            <p:nvPr/>
          </p:nvSpPr>
          <p:spPr bwMode="auto">
            <a:xfrm>
              <a:off x="2057164" y="3449835"/>
              <a:ext cx="2288599" cy="161083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0" hangingPunct="0">
                <a:defRPr kumimoji="0" sz="1477" b="1">
                  <a:solidFill>
                    <a:prstClr val="black"/>
                  </a:solidFill>
                  <a:latin typeface="Helvetica" panose="020B0604020202020204" pitchFamily="34" charset="0"/>
                  <a:ea typeface="微軟正黑體" panose="020B0604030504040204" pitchFamily="34" charset="-120"/>
                  <a:cs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1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altLang="zh-TW" sz="1800" dirty="0">
                  <a:solidFill>
                    <a:srgbClr val="FF0000"/>
                  </a:solidFill>
                </a:rPr>
                <a:t>GISA</a:t>
              </a:r>
            </a:p>
            <a:p>
              <a:pPr>
                <a:defRPr/>
              </a:pPr>
              <a:r>
                <a:rPr lang="en-US" altLang="zh-TW" sz="1800" dirty="0">
                  <a:solidFill>
                    <a:srgbClr val="FF0000"/>
                  </a:solidFill>
                </a:rPr>
                <a:t>(2014/1/3)</a:t>
              </a:r>
            </a:p>
            <a:p>
              <a:pPr>
                <a:defRPr/>
              </a:pPr>
              <a:r>
                <a:rPr lang="en-US" altLang="zh-TW" sz="1800" dirty="0"/>
                <a:t>Equity Crowdfunding</a:t>
              </a:r>
              <a:endParaRPr lang="zh-TW" altLang="en-US" sz="1800" dirty="0"/>
            </a:p>
            <a:p>
              <a:pPr>
                <a:defRPr/>
              </a:pPr>
              <a:r>
                <a:rPr lang="en-US" altLang="zh-TW" sz="1800" dirty="0"/>
                <a:t>(2015/4/30)</a:t>
              </a:r>
              <a:endParaRPr lang="zh-TW" altLang="en-US" sz="1800" dirty="0"/>
            </a:p>
          </p:txBody>
        </p:sp>
        <p:sp>
          <p:nvSpPr>
            <p:cNvPr id="38" name="文字方塊 19"/>
            <p:cNvSpPr txBox="1">
              <a:spLocks noChangeArrowheads="1"/>
            </p:cNvSpPr>
            <p:nvPr/>
          </p:nvSpPr>
          <p:spPr bwMode="auto">
            <a:xfrm>
              <a:off x="4838878" y="2411256"/>
              <a:ext cx="1677498" cy="10067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0" hangingPunct="0">
                <a:defRPr kumimoji="0" sz="1477" b="1">
                  <a:solidFill>
                    <a:prstClr val="black"/>
                  </a:solidFill>
                  <a:latin typeface="Helvetica" panose="020B0604020202020204" pitchFamily="34" charset="0"/>
                  <a:ea typeface="微軟正黑體" panose="020B0604030504040204" pitchFamily="34" charset="-120"/>
                  <a:cs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1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altLang="zh-TW" sz="1800" dirty="0"/>
                <a:t>Emerging Stock Board</a:t>
              </a:r>
            </a:p>
            <a:p>
              <a:pPr>
                <a:defRPr/>
              </a:pPr>
              <a:r>
                <a:rPr lang="en-US" altLang="zh-TW" sz="1800" dirty="0"/>
                <a:t>(2002/1)</a:t>
              </a:r>
              <a:endParaRPr lang="zh-TW" altLang="en-US" sz="1800" dirty="0"/>
            </a:p>
          </p:txBody>
        </p:sp>
        <p:sp>
          <p:nvSpPr>
            <p:cNvPr id="40" name="文字方塊 20"/>
            <p:cNvSpPr txBox="1">
              <a:spLocks noChangeArrowheads="1"/>
            </p:cNvSpPr>
            <p:nvPr/>
          </p:nvSpPr>
          <p:spPr bwMode="auto">
            <a:xfrm>
              <a:off x="6859742" y="1642710"/>
              <a:ext cx="1434178" cy="40270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ctr" eaLnBrk="0" hangingPunct="0">
                <a:defRPr kumimoji="0" sz="1477" b="1">
                  <a:solidFill>
                    <a:prstClr val="black"/>
                  </a:solidFill>
                  <a:latin typeface="Helvetica" panose="020B0604020202020204" pitchFamily="34" charset="0"/>
                  <a:ea typeface="微軟正黑體" panose="020B0604030504040204" pitchFamily="34" charset="-120"/>
                  <a:cs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11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 sz="11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altLang="zh-TW" sz="1800" dirty="0"/>
                <a:t>Main Board</a:t>
              </a:r>
              <a:endParaRPr lang="zh-TW" altLang="en-US" sz="1800" dirty="0"/>
            </a:p>
          </p:txBody>
        </p:sp>
      </p:grpSp>
      <p:cxnSp>
        <p:nvCxnSpPr>
          <p:cNvPr id="41" name="直線接點 40"/>
          <p:cNvCxnSpPr/>
          <p:nvPr/>
        </p:nvCxnSpPr>
        <p:spPr>
          <a:xfrm>
            <a:off x="4041825" y="1517104"/>
            <a:ext cx="57150" cy="4648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25" y="3022054"/>
            <a:ext cx="752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63" y="1979067"/>
            <a:ext cx="752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1619672" y="5373217"/>
            <a:ext cx="1443037" cy="638964"/>
          </a:xfrm>
          <a:prstGeom prst="rect">
            <a:avLst/>
          </a:prstGeom>
          <a:solidFill>
            <a:srgbClr val="3E7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Applying for Registration </a:t>
            </a:r>
          </a:p>
        </p:txBody>
      </p:sp>
      <p:sp>
        <p:nvSpPr>
          <p:cNvPr id="45" name="矩形 44"/>
          <p:cNvSpPr/>
          <p:nvPr/>
        </p:nvSpPr>
        <p:spPr>
          <a:xfrm>
            <a:off x="4348336" y="5365204"/>
            <a:ext cx="1447800" cy="631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Applying for Registration </a:t>
            </a:r>
          </a:p>
        </p:txBody>
      </p:sp>
      <p:sp>
        <p:nvSpPr>
          <p:cNvPr id="46" name="向右箭號 27"/>
          <p:cNvSpPr/>
          <p:nvPr/>
        </p:nvSpPr>
        <p:spPr>
          <a:xfrm>
            <a:off x="3266554" y="5477916"/>
            <a:ext cx="482601" cy="40163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323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58310" y="5384254"/>
            <a:ext cx="1443037" cy="631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IPO &amp; Listing</a:t>
            </a:r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>
            <a:off x="827584" y="1616323"/>
            <a:ext cx="3263454" cy="23019"/>
          </a:xfrm>
          <a:prstGeom prst="straightConnector1">
            <a:avLst/>
          </a:prstGeom>
          <a:ln w="31750">
            <a:prstDash val="dash"/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252042" y="1248627"/>
            <a:ext cx="2455862" cy="61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Non-public Companies</a:t>
            </a:r>
            <a:endParaRPr lang="zh-TW" altLang="en-US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 flipV="1">
            <a:off x="4129138" y="1593304"/>
            <a:ext cx="4000500" cy="4603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4940326" y="1248627"/>
            <a:ext cx="2439986" cy="61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 </a:t>
            </a:r>
          </a:p>
          <a:p>
            <a:pPr algn="ctr">
              <a:defRPr/>
            </a:pPr>
            <a:r>
              <a:rPr lang="en-US" altLang="zh-TW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Companies</a:t>
            </a:r>
            <a:endParaRPr lang="zh-TW" altLang="en-US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橢圓形圖說文字 25"/>
          <p:cNvSpPr/>
          <p:nvPr/>
        </p:nvSpPr>
        <p:spPr>
          <a:xfrm>
            <a:off x="4802238" y="3774529"/>
            <a:ext cx="3441650" cy="1382663"/>
          </a:xfrm>
          <a:prstGeom prst="wedgeEllipseCallout">
            <a:avLst>
              <a:gd name="adj1" fmla="val -46994"/>
              <a:gd name="adj2" fmla="val -466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Helvetica" panose="020B0604020202020204" pitchFamily="34" charset="0"/>
                <a:ea typeface="標楷體" panose="03000509000000000000" pitchFamily="65" charset="-120"/>
                <a:cs typeface="Helvetica" panose="020B0604020202020204" pitchFamily="34" charset="0"/>
              </a:rPr>
              <a:t>It is critical for companies to choose the stock board or platform that most suits them.</a:t>
            </a:r>
            <a:endParaRPr lang="zh-TW" altLang="en-US" sz="1600" b="1" dirty="0">
              <a:solidFill>
                <a:srgbClr val="FF0000"/>
              </a:solidFill>
              <a:latin typeface="Helvetica" panose="020B0604020202020204" pitchFamily="34" charset="0"/>
              <a:ea typeface="標楷體" panose="03000509000000000000" pitchFamily="65" charset="-120"/>
              <a:cs typeface="Helvetica" panose="020B0604020202020204" pitchFamily="34" charset="0"/>
            </a:endParaRPr>
          </a:p>
        </p:txBody>
      </p:sp>
      <p:sp>
        <p:nvSpPr>
          <p:cNvPr id="55" name="向右箭號 27"/>
          <p:cNvSpPr/>
          <p:nvPr/>
        </p:nvSpPr>
        <p:spPr>
          <a:xfrm>
            <a:off x="5986386" y="5475635"/>
            <a:ext cx="482601" cy="40163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32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271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kumimoji="0" lang="en-US" altLang="zh-TW" sz="3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+mj-ea"/>
              </a:rPr>
              <a:t>The GISA Board 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11560" y="2204864"/>
            <a:ext cx="428897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sz="29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sz="2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sz="2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sz="2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sz="29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kumimoji="0"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+mj-lt"/>
              <a:buAutoNum type="arabicPeriod"/>
            </a:pPr>
            <a:endParaRPr kumimoji="0"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kumimoji="0" lang="zh-TW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66" y="6412428"/>
            <a:ext cx="3238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9" y="2415907"/>
            <a:ext cx="427074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79512" y="1077704"/>
            <a:ext cx="8856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TW" sz="2000" b="1" dirty="0">
                <a:solidFill>
                  <a:srgbClr val="FF000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The Go Incubation Board for Startup and  Acceleration Firms (GISA) </a:t>
            </a:r>
            <a:r>
              <a:rPr lang="en-US" altLang="zh-TW" sz="2000" dirty="0">
                <a:solidFill>
                  <a:schemeClr val="accent6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was</a:t>
            </a:r>
            <a:r>
              <a:rPr lang="en-US" altLang="zh-TW" sz="2000" b="1" dirty="0">
                <a:solidFill>
                  <a:srgbClr val="FF000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chemeClr val="accent6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established in January 2014 by Taipei Exchange (</a:t>
            </a:r>
            <a:r>
              <a:rPr lang="en-US" altLang="zh-TW" sz="2000" dirty="0" err="1">
                <a:solidFill>
                  <a:schemeClr val="accent6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TPEx</a:t>
            </a:r>
            <a:r>
              <a:rPr lang="en-US" altLang="zh-TW" sz="2000" dirty="0">
                <a:solidFill>
                  <a:schemeClr val="accent6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) to help small-sized innovative companies to grow and pave the way for future economic and industrial development.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004048" y="2726918"/>
            <a:ext cx="40324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zh-TW" sz="2400" b="1" u="sng" dirty="0">
                <a:latin typeface="Candara" panose="020E0502030303020204" pitchFamily="34" charset="0"/>
                <a:ea typeface="標楷體" panose="03000509000000000000" pitchFamily="65" charset="-120"/>
              </a:rPr>
              <a:t>Features of the GISA Board </a:t>
            </a:r>
          </a:p>
          <a:p>
            <a:pPr marL="285750" indent="-285750" algn="l">
              <a:buClr>
                <a:srgbClr val="FF0000"/>
              </a:buClr>
              <a:buFont typeface="Wingdings 3"/>
              <a:buChar char=""/>
            </a:pPr>
            <a:r>
              <a:rPr lang="en-US" altLang="zh-TW" sz="2000" dirty="0">
                <a:latin typeface="Candara" panose="020E0502030303020204" pitchFamily="34" charset="0"/>
                <a:ea typeface="標楷體" panose="03000509000000000000" pitchFamily="65" charset="-120"/>
              </a:rPr>
              <a:t>designed as a platform for </a:t>
            </a:r>
            <a:r>
              <a:rPr lang="en-US" altLang="zh-TW" sz="2000" dirty="0">
                <a:solidFill>
                  <a:srgbClr val="FF000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small-sized non-public companies. </a:t>
            </a:r>
          </a:p>
          <a:p>
            <a:pPr marL="285750" indent="-285750" algn="l">
              <a:buClr>
                <a:srgbClr val="FF0000"/>
              </a:buClr>
              <a:buFont typeface="Wingdings 3"/>
              <a:buChar char=""/>
            </a:pPr>
            <a:r>
              <a:rPr lang="en-US" altLang="zh-TW" sz="2000" dirty="0">
                <a:latin typeface="Candara" panose="020E0502030303020204" pitchFamily="34" charset="0"/>
                <a:ea typeface="標楷體" panose="03000509000000000000" pitchFamily="65" charset="-120"/>
              </a:rPr>
              <a:t>provides </a:t>
            </a:r>
            <a:r>
              <a:rPr lang="en-US" altLang="zh-TW" sz="2000" dirty="0">
                <a:solidFill>
                  <a:srgbClr val="FF000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integrated counseling for SMEs </a:t>
            </a:r>
            <a:r>
              <a:rPr lang="en-US" altLang="zh-TW" sz="2000" dirty="0">
                <a:latin typeface="Candara" panose="020E0502030303020204" pitchFamily="34" charset="0"/>
                <a:ea typeface="標楷體" panose="03000509000000000000" pitchFamily="65" charset="-120"/>
              </a:rPr>
              <a:t>to improve their business operation.</a:t>
            </a:r>
          </a:p>
          <a:p>
            <a:pPr marL="285750" indent="-285750" algn="l">
              <a:buClr>
                <a:srgbClr val="FF0000"/>
              </a:buClr>
              <a:buFont typeface="Wingdings 3"/>
              <a:buChar char=""/>
            </a:pPr>
            <a:r>
              <a:rPr lang="en-US" altLang="zh-TW" sz="2000" dirty="0">
                <a:solidFill>
                  <a:srgbClr val="FF0000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t>enhances the confidence of potential investors </a:t>
            </a:r>
            <a:r>
              <a:rPr lang="en-US" altLang="zh-TW" sz="2000" dirty="0">
                <a:latin typeface="Candara" panose="020E0502030303020204" pitchFamily="34" charset="0"/>
              </a:rPr>
              <a:t>to inject funds to </a:t>
            </a:r>
            <a:r>
              <a:rPr lang="en-US" altLang="zh-TW" sz="2000" dirty="0">
                <a:latin typeface="Candara" panose="020E0502030303020204" pitchFamily="34" charset="0"/>
                <a:ea typeface="標楷體" panose="03000509000000000000" pitchFamily="65" charset="-120"/>
              </a:rPr>
              <a:t>innovative SMEs.</a:t>
            </a:r>
          </a:p>
        </p:txBody>
      </p:sp>
    </p:spTree>
    <p:extLst>
      <p:ext uri="{BB962C8B-B14F-4D97-AF65-F5344CB8AC3E}">
        <p14:creationId xmlns:p14="http://schemas.microsoft.com/office/powerpoint/2010/main" val="3678791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弧形箭號 (下彎) 33"/>
          <p:cNvSpPr/>
          <p:nvPr/>
        </p:nvSpPr>
        <p:spPr bwMode="auto">
          <a:xfrm>
            <a:off x="3419872" y="1088323"/>
            <a:ext cx="3064216" cy="1501056"/>
          </a:xfrm>
          <a:prstGeom prst="curvedDownArrow">
            <a:avLst>
              <a:gd name="adj1" fmla="val 25000"/>
              <a:gd name="adj2" fmla="val 51904"/>
              <a:gd name="adj3" fmla="val 22161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096" tIns="89096" rIns="89096" bIns="89096" rtlCol="0" anchor="ctr"/>
          <a:lstStyle/>
          <a:p>
            <a:pPr algn="ctr" defTabSz="755650" eaLnBrk="0" hangingPunct="0">
              <a:lnSpc>
                <a:spcPct val="90000"/>
              </a:lnSpc>
            </a:pPr>
            <a:endParaRPr kumimoji="0" lang="zh-TW" altLang="en-US" sz="17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173381" y="2580896"/>
            <a:ext cx="1551773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Small-sized innovative companies</a:t>
            </a:r>
            <a:endParaRPr lang="zh-TW" altLang="en-US" b="1" dirty="0">
              <a:solidFill>
                <a:schemeClr val="tx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圓角化對角線角落矩形 7"/>
          <p:cNvSpPr/>
          <p:nvPr/>
        </p:nvSpPr>
        <p:spPr>
          <a:xfrm>
            <a:off x="7254304" y="1340767"/>
            <a:ext cx="1620170" cy="1431007"/>
          </a:xfrm>
          <a:prstGeom prst="round2DiagRect">
            <a:avLst/>
          </a:prstGeom>
          <a:solidFill>
            <a:srgbClr val="18A30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Candara" panose="020E0502030303020204" pitchFamily="34" charset="0"/>
                <a:cs typeface="Times New Roman" panose="02020603050405020304" pitchFamily="18" charset="0"/>
              </a:rPr>
              <a:t>Individual Investors</a:t>
            </a:r>
          </a:p>
          <a:p>
            <a:pPr algn="ctr"/>
            <a:r>
              <a:rPr lang="en-US" altLang="zh-TW" b="1" dirty="0">
                <a:solidFill>
                  <a:srgbClr val="FFC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Investing cap: USD5,000 /year</a:t>
            </a:r>
            <a:endParaRPr lang="zh-TW" altLang="en-US" b="1" dirty="0">
              <a:solidFill>
                <a:srgbClr val="FFC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7236296" y="2924944"/>
            <a:ext cx="1620170" cy="1642862"/>
          </a:xfrm>
          <a:prstGeom prst="round2DiagRect">
            <a:avLst/>
          </a:prstGeom>
          <a:solidFill>
            <a:srgbClr val="FC9A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66003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Angel Investors*</a:t>
            </a:r>
          </a:p>
          <a:p>
            <a:pPr algn="ctr"/>
            <a:r>
              <a:rPr lang="en-US" altLang="zh-TW" b="1" dirty="0">
                <a:solidFill>
                  <a:srgbClr val="66003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No </a:t>
            </a:r>
            <a:r>
              <a:rPr lang="en-US" altLang="zh-TW" b="1" dirty="0" err="1">
                <a:solidFill>
                  <a:srgbClr val="66003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restri</a:t>
            </a:r>
            <a:r>
              <a:rPr lang="en-US" altLang="zh-TW" b="1" dirty="0">
                <a:solidFill>
                  <a:srgbClr val="66003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on investment amount</a:t>
            </a:r>
            <a:endParaRPr lang="zh-TW" altLang="en-US" b="1" dirty="0">
              <a:solidFill>
                <a:srgbClr val="660033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738" y="1679570"/>
            <a:ext cx="151140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latin typeface="Candara" panose="020E0502030303020204" pitchFamily="34" charset="0"/>
              </a:rPr>
              <a:t>Finance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0710" y="2177312"/>
            <a:ext cx="151950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Candara" panose="020E0502030303020204" pitchFamily="34" charset="0"/>
              </a:rPr>
              <a:t>Accounting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1964" y="2709689"/>
            <a:ext cx="1511401" cy="570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Candara" panose="020E0502030303020204" pitchFamily="34" charset="0"/>
              </a:rPr>
              <a:t>Internal Control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8807" y="3434571"/>
            <a:ext cx="1511403" cy="4541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Candara" panose="020E0502030303020204" pitchFamily="34" charset="0"/>
              </a:rPr>
              <a:t>Marketing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8807" y="4061797"/>
            <a:ext cx="1508355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Candara" panose="020E0502030303020204" pitchFamily="34" charset="0"/>
              </a:rPr>
              <a:t>Regulations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8807" y="4530173"/>
            <a:ext cx="150835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Candara" panose="020E0502030303020204" pitchFamily="34" charset="0"/>
              </a:rPr>
              <a:t>Corporate Governance</a:t>
            </a:r>
            <a:endParaRPr lang="zh-TW" altLang="en-US" sz="1600" b="1" dirty="0">
              <a:latin typeface="Candara" panose="020E0502030303020204" pitchFamily="34" charset="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2681007" y="3113273"/>
            <a:ext cx="25202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4778003" y="3115093"/>
            <a:ext cx="252028" cy="1800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向左箭號 17"/>
          <p:cNvSpPr/>
          <p:nvPr/>
        </p:nvSpPr>
        <p:spPr>
          <a:xfrm>
            <a:off x="6686958" y="2655817"/>
            <a:ext cx="288032" cy="18002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向左箭號 18"/>
          <p:cNvSpPr/>
          <p:nvPr/>
        </p:nvSpPr>
        <p:spPr>
          <a:xfrm>
            <a:off x="6686958" y="3427499"/>
            <a:ext cx="288032" cy="180020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0" y="-18256"/>
            <a:ext cx="91660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Mechanism of the GISA Board </a:t>
            </a:r>
            <a:endParaRPr lang="zh-TW" altLang="en-US" sz="38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545870" y="1052736"/>
            <a:ext cx="1973231" cy="4428588"/>
          </a:xfrm>
          <a:prstGeom prst="roundRect">
            <a:avLst/>
          </a:prstGeom>
          <a:noFill/>
          <a:ln>
            <a:solidFill>
              <a:srgbClr val="18A30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31" name="文字方塊 30"/>
          <p:cNvSpPr txBox="1"/>
          <p:nvPr/>
        </p:nvSpPr>
        <p:spPr>
          <a:xfrm>
            <a:off x="467544" y="11874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Candara" panose="020E0502030303020204" pitchFamily="34" charset="0"/>
              </a:rPr>
              <a:t>Free counseling</a:t>
            </a:r>
            <a:endParaRPr lang="zh-TW" altLang="en-US" b="1" dirty="0">
              <a:latin typeface="Candara" panose="020E0502030303020204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2"/>
          <a:stretch/>
        </p:blipFill>
        <p:spPr bwMode="auto">
          <a:xfrm>
            <a:off x="4496578" y="1328821"/>
            <a:ext cx="1066906" cy="10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3023045" y="3813515"/>
            <a:ext cx="1764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Candara" panose="020E0502030303020204" pitchFamily="34" charset="0"/>
              </a:rPr>
              <a:t>Taipei Exchange and related institutions provide integrative counseling</a:t>
            </a:r>
            <a:endParaRPr lang="zh-TW" altLang="en-US" b="1" dirty="0">
              <a:latin typeface="Candara" panose="020E050203030302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860032" y="3885523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Candara" panose="020E0502030303020204" pitchFamily="34" charset="0"/>
              </a:rPr>
              <a:t>Disclose business operation plan and capital-raising info. on GISA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7092281" y="1067183"/>
            <a:ext cx="1944216" cy="3681768"/>
          </a:xfrm>
          <a:prstGeom prst="roundRect">
            <a:avLst/>
          </a:prstGeom>
          <a:noFill/>
          <a:ln>
            <a:solidFill>
              <a:srgbClr val="18A30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38" name="文字方塊 37"/>
          <p:cNvSpPr txBox="1"/>
          <p:nvPr/>
        </p:nvSpPr>
        <p:spPr>
          <a:xfrm>
            <a:off x="6795478" y="4748951"/>
            <a:ext cx="231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Candara" panose="020E0502030303020204" pitchFamily="34" charset="0"/>
              </a:rPr>
              <a:t>Invest in small-sized innovative companies by subscribing to GISA</a:t>
            </a:r>
            <a:endParaRPr lang="zh-TW" altLang="en-US" b="1" dirty="0">
              <a:latin typeface="Candara" panose="020E0502030303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597996"/>
            <a:ext cx="1264015" cy="11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 bwMode="auto">
          <a:xfrm>
            <a:off x="5180805" y="2569757"/>
            <a:ext cx="1466886" cy="1267051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29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DCB13-DE0E-4543-AC6A-4DA73DD294A5}" type="slidenum">
              <a:rPr lang="en-US" altLang="zh-TW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ED65448-06F6-4603-B97A-B625021E1B8B}"/>
              </a:ext>
            </a:extLst>
          </p:cNvPr>
          <p:cNvSpPr txBox="1"/>
          <p:nvPr/>
        </p:nvSpPr>
        <p:spPr>
          <a:xfrm>
            <a:off x="144462" y="5877272"/>
            <a:ext cx="8730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⃰"/>
            </a:pPr>
            <a:r>
              <a:rPr lang="en-US" altLang="zh-TW" dirty="0">
                <a:solidFill>
                  <a:srgbClr val="FF0000"/>
                </a:solidFill>
              </a:rPr>
              <a:t>Qualified angel investors are one of the following: (1)a professional institutional investor, (2)a juristic person or fund that has shareholders equity exceeding USD1.66 million, (3)a trust enterprise, (4)a venture capital enterprise.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57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含有動畫的簡報投影片範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含有動畫的簡報投影片範例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23609</TotalTime>
  <Words>948</Words>
  <Application>Microsoft Office PowerPoint</Application>
  <PresentationFormat>如螢幕大小 (4:3)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9" baseType="lpstr">
      <vt:lpstr>굴림</vt:lpstr>
      <vt:lpstr>微軟正黑體</vt:lpstr>
      <vt:lpstr>標楷體</vt:lpstr>
      <vt:lpstr>Arial</vt:lpstr>
      <vt:lpstr>Book Antiqua</vt:lpstr>
      <vt:lpstr>Calibri</vt:lpstr>
      <vt:lpstr>Calibri Light</vt:lpstr>
      <vt:lpstr>Candara</vt:lpstr>
      <vt:lpstr>Comic Sans MS</vt:lpstr>
      <vt:lpstr>Helvetica</vt:lpstr>
      <vt:lpstr>Times New Roman</vt:lpstr>
      <vt:lpstr>Wingdings</vt:lpstr>
      <vt:lpstr>Wingdings 3</vt:lpstr>
      <vt:lpstr>含有動畫的簡報投影片範例</vt:lpstr>
      <vt:lpstr>Office 佈景主題</vt:lpstr>
      <vt:lpstr>PowerPoint 簡報</vt:lpstr>
      <vt:lpstr>PowerPoint 簡報</vt:lpstr>
      <vt:lpstr>PowerPoint 簡報</vt:lpstr>
      <vt:lpstr>PowerPoint 簡報</vt:lpstr>
      <vt:lpstr>The Ecosystem for Taiwan’s SMEs &amp; Startups</vt:lpstr>
      <vt:lpstr>PowerPoint 簡報</vt:lpstr>
      <vt:lpstr>PowerPoint 簡報</vt:lpstr>
      <vt:lpstr>The GISA Board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sfb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jessie</dc:creator>
  <cp:lastModifiedBy>陳婕瑜</cp:lastModifiedBy>
  <cp:revision>1933</cp:revision>
  <cp:lastPrinted>2017-11-16T08:05:54Z</cp:lastPrinted>
  <dcterms:created xsi:type="dcterms:W3CDTF">2011-07-12T03:09:39Z</dcterms:created>
  <dcterms:modified xsi:type="dcterms:W3CDTF">2020-02-15T09:34:37Z</dcterms:modified>
</cp:coreProperties>
</file>